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0"/>
  </p:notesMasterIdLst>
  <p:sldIdLst>
    <p:sldId id="256" r:id="rId2"/>
    <p:sldId id="262" r:id="rId3"/>
    <p:sldId id="318" r:id="rId4"/>
    <p:sldId id="296" r:id="rId5"/>
    <p:sldId id="298" r:id="rId6"/>
    <p:sldId id="299" r:id="rId7"/>
    <p:sldId id="300" r:id="rId8"/>
    <p:sldId id="319" r:id="rId9"/>
    <p:sldId id="260" r:id="rId10"/>
    <p:sldId id="302" r:id="rId11"/>
    <p:sldId id="266" r:id="rId12"/>
    <p:sldId id="272" r:id="rId13"/>
    <p:sldId id="292" r:id="rId14"/>
    <p:sldId id="273" r:id="rId15"/>
    <p:sldId id="275" r:id="rId16"/>
    <p:sldId id="267" r:id="rId17"/>
    <p:sldId id="277" r:id="rId18"/>
    <p:sldId id="269" r:id="rId19"/>
    <p:sldId id="270" r:id="rId20"/>
    <p:sldId id="278" r:id="rId21"/>
    <p:sldId id="279" r:id="rId22"/>
    <p:sldId id="306" r:id="rId23"/>
    <p:sldId id="307" r:id="rId24"/>
    <p:sldId id="308" r:id="rId25"/>
    <p:sldId id="312" r:id="rId26"/>
    <p:sldId id="316" r:id="rId27"/>
    <p:sldId id="313" r:id="rId28"/>
    <p:sldId id="288" r:id="rId29"/>
    <p:sldId id="320" r:id="rId30"/>
    <p:sldId id="321" r:id="rId31"/>
    <p:sldId id="290" r:id="rId32"/>
    <p:sldId id="294" r:id="rId33"/>
    <p:sldId id="293" r:id="rId34"/>
    <p:sldId id="291" r:id="rId35"/>
    <p:sldId id="268" r:id="rId36"/>
    <p:sldId id="314" r:id="rId37"/>
    <p:sldId id="315" r:id="rId38"/>
    <p:sldId id="317" r:id="rId39"/>
  </p:sldIdLst>
  <p:sldSz cx="11704638" cy="7315200"/>
  <p:notesSz cx="6858000" cy="9144000"/>
  <p:defaultTextStyle>
    <a:defPPr>
      <a:defRPr lang="en-US"/>
    </a:defPPr>
    <a:lvl1pPr marL="0" algn="l" defTabSz="1086764" rtl="0" eaLnBrk="1" latinLnBrk="0" hangingPunct="1">
      <a:defRPr sz="2139" kern="1200">
        <a:solidFill>
          <a:schemeClr val="tx1"/>
        </a:solidFill>
        <a:latin typeface="+mn-lt"/>
        <a:ea typeface="+mn-ea"/>
        <a:cs typeface="+mn-cs"/>
      </a:defRPr>
    </a:lvl1pPr>
    <a:lvl2pPr marL="543382" algn="l" defTabSz="1086764" rtl="0" eaLnBrk="1" latinLnBrk="0" hangingPunct="1">
      <a:defRPr sz="2139" kern="1200">
        <a:solidFill>
          <a:schemeClr val="tx1"/>
        </a:solidFill>
        <a:latin typeface="+mn-lt"/>
        <a:ea typeface="+mn-ea"/>
        <a:cs typeface="+mn-cs"/>
      </a:defRPr>
    </a:lvl2pPr>
    <a:lvl3pPr marL="1086764" algn="l" defTabSz="1086764" rtl="0" eaLnBrk="1" latinLnBrk="0" hangingPunct="1">
      <a:defRPr sz="2139" kern="1200">
        <a:solidFill>
          <a:schemeClr val="tx1"/>
        </a:solidFill>
        <a:latin typeface="+mn-lt"/>
        <a:ea typeface="+mn-ea"/>
        <a:cs typeface="+mn-cs"/>
      </a:defRPr>
    </a:lvl3pPr>
    <a:lvl4pPr marL="1630147" algn="l" defTabSz="1086764" rtl="0" eaLnBrk="1" latinLnBrk="0" hangingPunct="1">
      <a:defRPr sz="2139" kern="1200">
        <a:solidFill>
          <a:schemeClr val="tx1"/>
        </a:solidFill>
        <a:latin typeface="+mn-lt"/>
        <a:ea typeface="+mn-ea"/>
        <a:cs typeface="+mn-cs"/>
      </a:defRPr>
    </a:lvl4pPr>
    <a:lvl5pPr marL="2173529" algn="l" defTabSz="1086764" rtl="0" eaLnBrk="1" latinLnBrk="0" hangingPunct="1">
      <a:defRPr sz="2139" kern="1200">
        <a:solidFill>
          <a:schemeClr val="tx1"/>
        </a:solidFill>
        <a:latin typeface="+mn-lt"/>
        <a:ea typeface="+mn-ea"/>
        <a:cs typeface="+mn-cs"/>
      </a:defRPr>
    </a:lvl5pPr>
    <a:lvl6pPr marL="2716911" algn="l" defTabSz="1086764" rtl="0" eaLnBrk="1" latinLnBrk="0" hangingPunct="1">
      <a:defRPr sz="2139" kern="1200">
        <a:solidFill>
          <a:schemeClr val="tx1"/>
        </a:solidFill>
        <a:latin typeface="+mn-lt"/>
        <a:ea typeface="+mn-ea"/>
        <a:cs typeface="+mn-cs"/>
      </a:defRPr>
    </a:lvl6pPr>
    <a:lvl7pPr marL="3260293" algn="l" defTabSz="1086764" rtl="0" eaLnBrk="1" latinLnBrk="0" hangingPunct="1">
      <a:defRPr sz="2139" kern="1200">
        <a:solidFill>
          <a:schemeClr val="tx1"/>
        </a:solidFill>
        <a:latin typeface="+mn-lt"/>
        <a:ea typeface="+mn-ea"/>
        <a:cs typeface="+mn-cs"/>
      </a:defRPr>
    </a:lvl7pPr>
    <a:lvl8pPr marL="3803675" algn="l" defTabSz="1086764" rtl="0" eaLnBrk="1" latinLnBrk="0" hangingPunct="1">
      <a:defRPr sz="2139" kern="1200">
        <a:solidFill>
          <a:schemeClr val="tx1"/>
        </a:solidFill>
        <a:latin typeface="+mn-lt"/>
        <a:ea typeface="+mn-ea"/>
        <a:cs typeface="+mn-cs"/>
      </a:defRPr>
    </a:lvl8pPr>
    <a:lvl9pPr marL="4347058" algn="l" defTabSz="1086764" rtl="0" eaLnBrk="1" latinLnBrk="0" hangingPunct="1">
      <a:defRPr sz="213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36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0A00"/>
    <a:srgbClr val="020AF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52"/>
    <p:restoredTop sz="92535"/>
  </p:normalViewPr>
  <p:slideViewPr>
    <p:cSldViewPr snapToObjects="1">
      <p:cViewPr>
        <p:scale>
          <a:sx n="76" d="100"/>
          <a:sy n="76" d="100"/>
        </p:scale>
        <p:origin x="200" y="304"/>
      </p:cViewPr>
      <p:guideLst>
        <p:guide orient="horz" pos="2304"/>
        <p:guide pos="368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3.wmf"/><Relationship Id="rId4" Type="http://schemas.openxmlformats.org/officeDocument/2006/relationships/image" Target="../media/image84.wmf"/><Relationship Id="rId5" Type="http://schemas.openxmlformats.org/officeDocument/2006/relationships/image" Target="../media/image85.wmf"/><Relationship Id="rId6" Type="http://schemas.openxmlformats.org/officeDocument/2006/relationships/image" Target="../media/image86.wmf"/><Relationship Id="rId1" Type="http://schemas.openxmlformats.org/officeDocument/2006/relationships/image" Target="../media/image81.wmf"/><Relationship Id="rId2"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A28D6-E059-D545-8C59-5B777DD07C9B}" type="datetimeFigureOut">
              <a:rPr lang="en-US" smtClean="0"/>
              <a:t>6/27/19</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A22699-AF9B-A247-B514-726A5652209C}" type="slidenum">
              <a:rPr lang="en-US" smtClean="0"/>
              <a:t>‹#›</a:t>
            </a:fld>
            <a:endParaRPr lang="en-US"/>
          </a:p>
        </p:txBody>
      </p:sp>
    </p:spTree>
    <p:extLst>
      <p:ext uri="{BB962C8B-B14F-4D97-AF65-F5344CB8AC3E}">
        <p14:creationId xmlns:p14="http://schemas.microsoft.com/office/powerpoint/2010/main" val="1321859162"/>
      </p:ext>
    </p:extLst>
  </p:cSld>
  <p:clrMap bg1="lt1" tx1="dk1" bg2="lt2" tx2="dk2" accent1="accent1" accent2="accent2" accent3="accent3" accent4="accent4" accent5="accent5" accent6="accent6" hlink="hlink" folHlink="folHlink"/>
  <p:notesStyle>
    <a:lvl1pPr marL="0" algn="l" defTabSz="1086764" rtl="0" eaLnBrk="1" latinLnBrk="0" hangingPunct="1">
      <a:defRPr sz="1426" kern="1200">
        <a:solidFill>
          <a:schemeClr val="tx1"/>
        </a:solidFill>
        <a:latin typeface="+mn-lt"/>
        <a:ea typeface="+mn-ea"/>
        <a:cs typeface="+mn-cs"/>
      </a:defRPr>
    </a:lvl1pPr>
    <a:lvl2pPr marL="543382" algn="l" defTabSz="1086764" rtl="0" eaLnBrk="1" latinLnBrk="0" hangingPunct="1">
      <a:defRPr sz="1426" kern="1200">
        <a:solidFill>
          <a:schemeClr val="tx1"/>
        </a:solidFill>
        <a:latin typeface="+mn-lt"/>
        <a:ea typeface="+mn-ea"/>
        <a:cs typeface="+mn-cs"/>
      </a:defRPr>
    </a:lvl2pPr>
    <a:lvl3pPr marL="1086764" algn="l" defTabSz="1086764" rtl="0" eaLnBrk="1" latinLnBrk="0" hangingPunct="1">
      <a:defRPr sz="1426" kern="1200">
        <a:solidFill>
          <a:schemeClr val="tx1"/>
        </a:solidFill>
        <a:latin typeface="+mn-lt"/>
        <a:ea typeface="+mn-ea"/>
        <a:cs typeface="+mn-cs"/>
      </a:defRPr>
    </a:lvl3pPr>
    <a:lvl4pPr marL="1630147" algn="l" defTabSz="1086764" rtl="0" eaLnBrk="1" latinLnBrk="0" hangingPunct="1">
      <a:defRPr sz="1426" kern="1200">
        <a:solidFill>
          <a:schemeClr val="tx1"/>
        </a:solidFill>
        <a:latin typeface="+mn-lt"/>
        <a:ea typeface="+mn-ea"/>
        <a:cs typeface="+mn-cs"/>
      </a:defRPr>
    </a:lvl4pPr>
    <a:lvl5pPr marL="2173529" algn="l" defTabSz="1086764" rtl="0" eaLnBrk="1" latinLnBrk="0" hangingPunct="1">
      <a:defRPr sz="1426" kern="1200">
        <a:solidFill>
          <a:schemeClr val="tx1"/>
        </a:solidFill>
        <a:latin typeface="+mn-lt"/>
        <a:ea typeface="+mn-ea"/>
        <a:cs typeface="+mn-cs"/>
      </a:defRPr>
    </a:lvl5pPr>
    <a:lvl6pPr marL="2716911" algn="l" defTabSz="1086764" rtl="0" eaLnBrk="1" latinLnBrk="0" hangingPunct="1">
      <a:defRPr sz="1426" kern="1200">
        <a:solidFill>
          <a:schemeClr val="tx1"/>
        </a:solidFill>
        <a:latin typeface="+mn-lt"/>
        <a:ea typeface="+mn-ea"/>
        <a:cs typeface="+mn-cs"/>
      </a:defRPr>
    </a:lvl6pPr>
    <a:lvl7pPr marL="3260293" algn="l" defTabSz="1086764" rtl="0" eaLnBrk="1" latinLnBrk="0" hangingPunct="1">
      <a:defRPr sz="1426" kern="1200">
        <a:solidFill>
          <a:schemeClr val="tx1"/>
        </a:solidFill>
        <a:latin typeface="+mn-lt"/>
        <a:ea typeface="+mn-ea"/>
        <a:cs typeface="+mn-cs"/>
      </a:defRPr>
    </a:lvl7pPr>
    <a:lvl8pPr marL="3803675" algn="l" defTabSz="1086764" rtl="0" eaLnBrk="1" latinLnBrk="0" hangingPunct="1">
      <a:defRPr sz="1426" kern="1200">
        <a:solidFill>
          <a:schemeClr val="tx1"/>
        </a:solidFill>
        <a:latin typeface="+mn-lt"/>
        <a:ea typeface="+mn-ea"/>
        <a:cs typeface="+mn-cs"/>
      </a:defRPr>
    </a:lvl8pPr>
    <a:lvl9pPr marL="4347058" algn="l" defTabSz="1086764" rtl="0" eaLnBrk="1" latinLnBrk="0" hangingPunct="1">
      <a:defRPr sz="142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smtClean="0"/>
              <a:t>Hello Everyone, pleasure</a:t>
            </a:r>
            <a:r>
              <a:rPr lang="en-US" baseline="0" dirty="0" smtClean="0"/>
              <a:t> to be here, thanks John and Jeremy for inviting me, </a:t>
            </a:r>
          </a:p>
          <a:p>
            <a:endParaRPr lang="en-US" baseline="0" dirty="0" smtClean="0"/>
          </a:p>
          <a:p>
            <a:endParaRPr lang="en-US" baseline="0" dirty="0" smtClean="0"/>
          </a:p>
          <a:p>
            <a:r>
              <a:rPr lang="en-US" baseline="0" dirty="0" smtClean="0"/>
              <a:t>Abstract:</a:t>
            </a:r>
          </a:p>
          <a:p>
            <a:r>
              <a:rPr lang="en-US" dirty="0" smtClean="0"/>
              <a:t>A</a:t>
            </a:r>
            <a:r>
              <a:rPr lang="en-US" baseline="0" dirty="0" smtClean="0"/>
              <a:t> longstanding goal of the AMO physics community is to extend the successes and capabilities of the field to new molecular species. Incredible progress has been made in recent years by applying laser cooling techniques to suitable molecules and by associating </a:t>
            </a:r>
            <a:r>
              <a:rPr lang="en-US" baseline="0" dirty="0" err="1" smtClean="0"/>
              <a:t>ultracold</a:t>
            </a:r>
            <a:r>
              <a:rPr lang="en-US" baseline="0" dirty="0" smtClean="0"/>
              <a:t> atoms to form molecules. Nonetheless, with respect to the full diversity of molecular systems of interest, such highly specific schemes only scratch the surface. I report on exciting developments in the direct cooling and trapping of hydroxyl radicals, performed in a manner applicable to a broad class of candidate species. Despite significant setbacks, an improvement by nearly two orders of magnitude in the available molecule density is obtained.</a:t>
            </a:r>
            <a:endParaRPr lang="en-US" dirty="0"/>
          </a:p>
        </p:txBody>
      </p:sp>
      <p:sp>
        <p:nvSpPr>
          <p:cNvPr id="4" name="Slide Number Placeholder 3"/>
          <p:cNvSpPr>
            <a:spLocks noGrp="1"/>
          </p:cNvSpPr>
          <p:nvPr>
            <p:ph type="sldNum" sz="quarter" idx="10"/>
          </p:nvPr>
        </p:nvSpPr>
        <p:spPr/>
        <p:txBody>
          <a:bodyPr/>
          <a:lstStyle/>
          <a:p>
            <a:fld id="{13A22699-AF9B-A247-B514-726A5652209C}" type="slidenum">
              <a:rPr lang="en-US" smtClean="0"/>
              <a:t>1</a:t>
            </a:fld>
            <a:endParaRPr lang="en-US"/>
          </a:p>
        </p:txBody>
      </p:sp>
    </p:spTree>
    <p:extLst>
      <p:ext uri="{BB962C8B-B14F-4D97-AF65-F5344CB8AC3E}">
        <p14:creationId xmlns:p14="http://schemas.microsoft.com/office/powerpoint/2010/main" val="697843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A22699-AF9B-A247-B514-726A5652209C}" type="slidenum">
              <a:rPr lang="en-US" smtClean="0"/>
              <a:t>4</a:t>
            </a:fld>
            <a:endParaRPr lang="en-US"/>
          </a:p>
        </p:txBody>
      </p:sp>
    </p:spTree>
    <p:extLst>
      <p:ext uri="{BB962C8B-B14F-4D97-AF65-F5344CB8AC3E}">
        <p14:creationId xmlns:p14="http://schemas.microsoft.com/office/powerpoint/2010/main" val="37510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normAutofit/>
          </a:bodyPr>
          <a:lstStyle/>
          <a:p>
            <a:r>
              <a:rPr lang="en-US" altLang="zh-CN" dirty="0" smtClean="0"/>
              <a:t>After loading into trap for 10ms We have a well </a:t>
            </a:r>
            <a:r>
              <a:rPr lang="en-US" altLang="zh-CN" dirty="0" err="1" smtClean="0"/>
              <a:t>thermalized</a:t>
            </a:r>
            <a:r>
              <a:rPr lang="en-US" altLang="zh-CN" dirty="0" smtClean="0"/>
              <a:t> 45mK sample which can be fit by Boltzmann distribution</a:t>
            </a:r>
            <a:endParaRPr lang="zh-CN" altLang="en-US" dirty="0"/>
          </a:p>
        </p:txBody>
      </p:sp>
      <p:sp>
        <p:nvSpPr>
          <p:cNvPr id="4" name="灯片编号占位符 3"/>
          <p:cNvSpPr>
            <a:spLocks noGrp="1"/>
          </p:cNvSpPr>
          <p:nvPr>
            <p:ph type="sldNum" sz="quarter" idx="10"/>
          </p:nvPr>
        </p:nvSpPr>
        <p:spPr/>
        <p:txBody>
          <a:bodyPr/>
          <a:lstStyle/>
          <a:p>
            <a:fld id="{D3B1B95C-7688-4493-9F19-C6871E1D8A4C}" type="slidenum">
              <a:rPr lang="zh-CN" altLang="en-US" smtClean="0"/>
              <a:pPr/>
              <a:t>11</a:t>
            </a:fld>
            <a:endParaRPr lang="zh-CN" altLang="en-US"/>
          </a:p>
        </p:txBody>
      </p:sp>
    </p:spTree>
    <p:extLst>
      <p:ext uri="{BB962C8B-B14F-4D97-AF65-F5344CB8AC3E}">
        <p14:creationId xmlns:p14="http://schemas.microsoft.com/office/powerpoint/2010/main" val="841214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A22699-AF9B-A247-B514-726A5652209C}" type="slidenum">
              <a:rPr lang="en-US" smtClean="0"/>
              <a:t>22</a:t>
            </a:fld>
            <a:endParaRPr lang="en-US"/>
          </a:p>
        </p:txBody>
      </p:sp>
    </p:spTree>
    <p:extLst>
      <p:ext uri="{BB962C8B-B14F-4D97-AF65-F5344CB8AC3E}">
        <p14:creationId xmlns:p14="http://schemas.microsoft.com/office/powerpoint/2010/main" val="1613978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A22699-AF9B-A247-B514-726A5652209C}" type="slidenum">
              <a:rPr lang="en-US" smtClean="0"/>
              <a:t>24</a:t>
            </a:fld>
            <a:endParaRPr lang="en-US"/>
          </a:p>
        </p:txBody>
      </p:sp>
    </p:spTree>
    <p:extLst>
      <p:ext uri="{BB962C8B-B14F-4D97-AF65-F5344CB8AC3E}">
        <p14:creationId xmlns:p14="http://schemas.microsoft.com/office/powerpoint/2010/main" val="2753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60438" y="1143000"/>
            <a:ext cx="4937125" cy="3086100"/>
          </a:xfrm>
        </p:spPr>
      </p:sp>
      <p:sp>
        <p:nvSpPr>
          <p:cNvPr id="3" name="备注占位符 2"/>
          <p:cNvSpPr>
            <a:spLocks noGrp="1"/>
          </p:cNvSpPr>
          <p:nvPr>
            <p:ph type="body" idx="1"/>
          </p:nvPr>
        </p:nvSpPr>
        <p:spPr/>
        <p:txBody>
          <a:bodyPr>
            <a:normAutofit/>
          </a:bodyPr>
          <a:lstStyle/>
          <a:p>
            <a:endParaRPr lang="en-US" altLang="zh-CN" dirty="0" smtClean="0"/>
          </a:p>
          <a:p>
            <a:r>
              <a:rPr lang="en-US" altLang="zh-CN" dirty="0" smtClean="0"/>
              <a:t>2D plot with slice</a:t>
            </a:r>
            <a:r>
              <a:rPr lang="en-US" altLang="zh-CN" baseline="0" dirty="0" smtClean="0"/>
              <a:t>s @ different position</a:t>
            </a:r>
            <a:endParaRPr lang="en-US" altLang="zh-CN" dirty="0" smtClean="0"/>
          </a:p>
          <a:p>
            <a:r>
              <a:rPr lang="en-US" altLang="zh-CN" dirty="0" smtClean="0"/>
              <a:t>Unit</a:t>
            </a:r>
            <a:r>
              <a:rPr lang="en-US" altLang="zh-CN" baseline="0" dirty="0" smtClean="0"/>
              <a:t> </a:t>
            </a:r>
            <a:endParaRPr lang="en-US" altLang="zh-CN" dirty="0" smtClean="0"/>
          </a:p>
          <a:p>
            <a:r>
              <a:rPr lang="en-US" altLang="zh-CN" dirty="0" smtClean="0"/>
              <a:t>From figure</a:t>
            </a:r>
            <a:r>
              <a:rPr lang="en-US" altLang="zh-CN" baseline="0" dirty="0" smtClean="0"/>
              <a:t> 1 potential energy is highly dependent on B </a:t>
            </a:r>
            <a:r>
              <a:rPr lang="en-US" altLang="zh-CN" baseline="0" dirty="0" err="1" smtClean="0"/>
              <a:t>Ebangle</a:t>
            </a:r>
            <a:r>
              <a:rPr lang="en-US" altLang="zh-CN" baseline="0" dirty="0" smtClean="0"/>
              <a:t>  EB combined potential </a:t>
            </a:r>
            <a:endParaRPr lang="en-US" altLang="zh-CN" dirty="0" smtClean="0"/>
          </a:p>
          <a:p>
            <a:endParaRPr lang="en-US" altLang="zh-CN" dirty="0" smtClean="0"/>
          </a:p>
          <a:p>
            <a:r>
              <a:rPr lang="en-US" altLang="zh-CN" dirty="0" smtClean="0"/>
              <a:t>How about</a:t>
            </a:r>
            <a:r>
              <a:rPr lang="en-US" altLang="zh-CN" baseline="0" dirty="0" smtClean="0"/>
              <a:t> OH here we consider top two states upper state 1 lower state 2</a:t>
            </a:r>
          </a:p>
          <a:p>
            <a:endParaRPr lang="en-US" altLang="zh-CN" baseline="0" dirty="0" smtClean="0"/>
          </a:p>
          <a:p>
            <a:r>
              <a:rPr lang="en-US" altLang="zh-CN" baseline="0" dirty="0" smtClean="0"/>
              <a:t>Larger area</a:t>
            </a:r>
            <a:endParaRPr lang="zh-CN" altLang="en-US" dirty="0"/>
          </a:p>
        </p:txBody>
      </p:sp>
      <p:sp>
        <p:nvSpPr>
          <p:cNvPr id="4" name="灯片编号占位符 3"/>
          <p:cNvSpPr>
            <a:spLocks noGrp="1"/>
          </p:cNvSpPr>
          <p:nvPr>
            <p:ph type="sldNum" sz="quarter" idx="10"/>
          </p:nvPr>
        </p:nvSpPr>
        <p:spPr/>
        <p:txBody>
          <a:bodyPr/>
          <a:lstStyle/>
          <a:p>
            <a:fld id="{D3B1B95C-7688-4493-9F19-C6871E1D8A4C}" type="slidenum">
              <a:rPr lang="zh-CN" altLang="en-US" smtClean="0"/>
              <a:pPr/>
              <a:t>36</a:t>
            </a:fld>
            <a:endParaRPr lang="zh-CN" altLang="en-US"/>
          </a:p>
        </p:txBody>
      </p:sp>
    </p:spTree>
    <p:extLst>
      <p:ext uri="{BB962C8B-B14F-4D97-AF65-F5344CB8AC3E}">
        <p14:creationId xmlns:p14="http://schemas.microsoft.com/office/powerpoint/2010/main" val="894531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63080" y="1197187"/>
            <a:ext cx="8778479" cy="2546773"/>
          </a:xfrm>
        </p:spPr>
        <p:txBody>
          <a:bodyPr anchor="b"/>
          <a:lstStyle>
            <a:lvl1pPr algn="ctr">
              <a:defRPr sz="5760"/>
            </a:lvl1pPr>
          </a:lstStyle>
          <a:p>
            <a:r>
              <a:rPr lang="en-US" smtClean="0"/>
              <a:t>Click to edit Master title style</a:t>
            </a:r>
            <a:endParaRPr lang="en-US" dirty="0"/>
          </a:p>
        </p:txBody>
      </p:sp>
      <p:sp>
        <p:nvSpPr>
          <p:cNvPr id="3" name="Subtitle 2"/>
          <p:cNvSpPr>
            <a:spLocks noGrp="1"/>
          </p:cNvSpPr>
          <p:nvPr>
            <p:ph type="subTitle" idx="1"/>
          </p:nvPr>
        </p:nvSpPr>
        <p:spPr>
          <a:xfrm>
            <a:off x="1463080" y="3842174"/>
            <a:ext cx="8778479" cy="1766146"/>
          </a:xfrm>
        </p:spPr>
        <p:txBody>
          <a:bodyPr/>
          <a:lstStyle>
            <a:lvl1pPr marL="0" indent="0" algn="ctr">
              <a:buNone/>
              <a:defRPr sz="2304"/>
            </a:lvl1pPr>
            <a:lvl2pPr marL="438912" indent="0" algn="ctr">
              <a:buNone/>
              <a:defRPr sz="1920"/>
            </a:lvl2pPr>
            <a:lvl3pPr marL="877824" indent="0" algn="ctr">
              <a:buNone/>
              <a:defRPr sz="1728"/>
            </a:lvl3pPr>
            <a:lvl4pPr marL="1316736" indent="0" algn="ctr">
              <a:buNone/>
              <a:defRPr sz="1536"/>
            </a:lvl4pPr>
            <a:lvl5pPr marL="1755648" indent="0" algn="ctr">
              <a:buNone/>
              <a:defRPr sz="1536"/>
            </a:lvl5pPr>
            <a:lvl6pPr marL="2194560" indent="0" algn="ctr">
              <a:buNone/>
              <a:defRPr sz="1536"/>
            </a:lvl6pPr>
            <a:lvl7pPr marL="2633472" indent="0" algn="ctr">
              <a:buNone/>
              <a:defRPr sz="1536"/>
            </a:lvl7pPr>
            <a:lvl8pPr marL="3072384" indent="0" algn="ctr">
              <a:buNone/>
              <a:defRPr sz="1536"/>
            </a:lvl8pPr>
            <a:lvl9pPr marL="3511296" indent="0" algn="ctr">
              <a:buNone/>
              <a:defRPr sz="1536"/>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948100A-C556-5445-96DF-FB92B2790705}"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48100A-C556-5445-96DF-FB92B2790705}"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76131" y="389467"/>
            <a:ext cx="2523813" cy="619929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4694" y="389467"/>
            <a:ext cx="7425130" cy="61992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48100A-C556-5445-96DF-FB92B2790705}"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300"/>
            </a:lvl1pPr>
            <a:lvl2pPr>
              <a:defRPr sz="27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948100A-C556-5445-96DF-FB92B2790705}"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8598" y="1823721"/>
            <a:ext cx="10095250" cy="3042919"/>
          </a:xfrm>
        </p:spPr>
        <p:txBody>
          <a:bodyPr anchor="b"/>
          <a:lstStyle>
            <a:lvl1pPr>
              <a:defRPr sz="5760"/>
            </a:lvl1pPr>
          </a:lstStyle>
          <a:p>
            <a:r>
              <a:rPr lang="en-US" smtClean="0"/>
              <a:t>Click to edit Master title style</a:t>
            </a:r>
            <a:endParaRPr lang="en-US" dirty="0"/>
          </a:p>
        </p:txBody>
      </p:sp>
      <p:sp>
        <p:nvSpPr>
          <p:cNvPr id="3" name="Text Placeholder 2"/>
          <p:cNvSpPr>
            <a:spLocks noGrp="1"/>
          </p:cNvSpPr>
          <p:nvPr>
            <p:ph type="body" idx="1"/>
          </p:nvPr>
        </p:nvSpPr>
        <p:spPr>
          <a:xfrm>
            <a:off x="798598" y="4895428"/>
            <a:ext cx="10095250" cy="1600199"/>
          </a:xfrm>
        </p:spPr>
        <p:txBody>
          <a:bodyPr/>
          <a:lstStyle>
            <a:lvl1pPr marL="0" indent="0">
              <a:buNone/>
              <a:defRPr sz="2304">
                <a:solidFill>
                  <a:schemeClr val="tx1">
                    <a:tint val="75000"/>
                  </a:schemeClr>
                </a:solidFill>
              </a:defRPr>
            </a:lvl1pPr>
            <a:lvl2pPr marL="438912" indent="0">
              <a:buNone/>
              <a:defRPr sz="1920">
                <a:solidFill>
                  <a:schemeClr val="tx1">
                    <a:tint val="75000"/>
                  </a:schemeClr>
                </a:solidFill>
              </a:defRPr>
            </a:lvl2pPr>
            <a:lvl3pPr marL="877824" indent="0">
              <a:buNone/>
              <a:defRPr sz="1728">
                <a:solidFill>
                  <a:schemeClr val="tx1">
                    <a:tint val="75000"/>
                  </a:schemeClr>
                </a:solidFill>
              </a:defRPr>
            </a:lvl3pPr>
            <a:lvl4pPr marL="1316736" indent="0">
              <a:buNone/>
              <a:defRPr sz="1536">
                <a:solidFill>
                  <a:schemeClr val="tx1">
                    <a:tint val="75000"/>
                  </a:schemeClr>
                </a:solidFill>
              </a:defRPr>
            </a:lvl4pPr>
            <a:lvl5pPr marL="1755648" indent="0">
              <a:buNone/>
              <a:defRPr sz="1536">
                <a:solidFill>
                  <a:schemeClr val="tx1">
                    <a:tint val="75000"/>
                  </a:schemeClr>
                </a:solidFill>
              </a:defRPr>
            </a:lvl5pPr>
            <a:lvl6pPr marL="2194560" indent="0">
              <a:buNone/>
              <a:defRPr sz="1536">
                <a:solidFill>
                  <a:schemeClr val="tx1">
                    <a:tint val="75000"/>
                  </a:schemeClr>
                </a:solidFill>
              </a:defRPr>
            </a:lvl6pPr>
            <a:lvl7pPr marL="2633472" indent="0">
              <a:buNone/>
              <a:defRPr sz="1536">
                <a:solidFill>
                  <a:schemeClr val="tx1">
                    <a:tint val="75000"/>
                  </a:schemeClr>
                </a:solidFill>
              </a:defRPr>
            </a:lvl7pPr>
            <a:lvl8pPr marL="3072384" indent="0">
              <a:buNone/>
              <a:defRPr sz="1536">
                <a:solidFill>
                  <a:schemeClr val="tx1">
                    <a:tint val="75000"/>
                  </a:schemeClr>
                </a:solidFill>
              </a:defRPr>
            </a:lvl8pPr>
            <a:lvl9pPr marL="3511296" indent="0">
              <a:buNone/>
              <a:defRPr sz="153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48100A-C556-5445-96DF-FB92B2790705}" type="datetimeFigureOut">
              <a:rPr lang="en-US" smtClean="0"/>
              <a:t>6/27/19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04694" y="1947333"/>
            <a:ext cx="4974471" cy="46414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25473" y="1947333"/>
            <a:ext cx="4974471" cy="46414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948100A-C556-5445-96DF-FB92B2790705}" type="datetimeFigureOut">
              <a:rPr lang="en-US" smtClean="0"/>
              <a:t>6/27/19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06219" y="389467"/>
            <a:ext cx="10095250" cy="141393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06219" y="1793241"/>
            <a:ext cx="4951610" cy="878839"/>
          </a:xfrm>
        </p:spPr>
        <p:txBody>
          <a:bodyPr anchor="b"/>
          <a:lstStyle>
            <a:lvl1pPr marL="0" indent="0">
              <a:buNone/>
              <a:defRPr sz="2304" b="1"/>
            </a:lvl1pPr>
            <a:lvl2pPr marL="438912" indent="0">
              <a:buNone/>
              <a:defRPr sz="1920" b="1"/>
            </a:lvl2pPr>
            <a:lvl3pPr marL="877824" indent="0">
              <a:buNone/>
              <a:defRPr sz="1728" b="1"/>
            </a:lvl3pPr>
            <a:lvl4pPr marL="1316736" indent="0">
              <a:buNone/>
              <a:defRPr sz="1536" b="1"/>
            </a:lvl4pPr>
            <a:lvl5pPr marL="1755648" indent="0">
              <a:buNone/>
              <a:defRPr sz="1536" b="1"/>
            </a:lvl5pPr>
            <a:lvl6pPr marL="2194560" indent="0">
              <a:buNone/>
              <a:defRPr sz="1536" b="1"/>
            </a:lvl6pPr>
            <a:lvl7pPr marL="2633472" indent="0">
              <a:buNone/>
              <a:defRPr sz="1536" b="1"/>
            </a:lvl7pPr>
            <a:lvl8pPr marL="3072384" indent="0">
              <a:buNone/>
              <a:defRPr sz="1536" b="1"/>
            </a:lvl8pPr>
            <a:lvl9pPr marL="3511296" indent="0">
              <a:buNone/>
              <a:defRPr sz="1536" b="1"/>
            </a:lvl9pPr>
          </a:lstStyle>
          <a:p>
            <a:pPr lvl="0"/>
            <a:r>
              <a:rPr lang="en-US" smtClean="0"/>
              <a:t>Click to edit Master text styles</a:t>
            </a:r>
          </a:p>
        </p:txBody>
      </p:sp>
      <p:sp>
        <p:nvSpPr>
          <p:cNvPr id="4" name="Content Placeholder 3"/>
          <p:cNvSpPr>
            <a:spLocks noGrp="1"/>
          </p:cNvSpPr>
          <p:nvPr>
            <p:ph sz="half" idx="2"/>
          </p:nvPr>
        </p:nvSpPr>
        <p:spPr>
          <a:xfrm>
            <a:off x="806219" y="2672080"/>
            <a:ext cx="4951610" cy="39302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25473" y="1793241"/>
            <a:ext cx="4975996" cy="878839"/>
          </a:xfrm>
        </p:spPr>
        <p:txBody>
          <a:bodyPr anchor="b"/>
          <a:lstStyle>
            <a:lvl1pPr marL="0" indent="0">
              <a:buNone/>
              <a:defRPr sz="2304" b="1"/>
            </a:lvl1pPr>
            <a:lvl2pPr marL="438912" indent="0">
              <a:buNone/>
              <a:defRPr sz="1920" b="1"/>
            </a:lvl2pPr>
            <a:lvl3pPr marL="877824" indent="0">
              <a:buNone/>
              <a:defRPr sz="1728" b="1"/>
            </a:lvl3pPr>
            <a:lvl4pPr marL="1316736" indent="0">
              <a:buNone/>
              <a:defRPr sz="1536" b="1"/>
            </a:lvl4pPr>
            <a:lvl5pPr marL="1755648" indent="0">
              <a:buNone/>
              <a:defRPr sz="1536" b="1"/>
            </a:lvl5pPr>
            <a:lvl6pPr marL="2194560" indent="0">
              <a:buNone/>
              <a:defRPr sz="1536" b="1"/>
            </a:lvl6pPr>
            <a:lvl7pPr marL="2633472" indent="0">
              <a:buNone/>
              <a:defRPr sz="1536" b="1"/>
            </a:lvl7pPr>
            <a:lvl8pPr marL="3072384" indent="0">
              <a:buNone/>
              <a:defRPr sz="1536" b="1"/>
            </a:lvl8pPr>
            <a:lvl9pPr marL="3511296" indent="0">
              <a:buNone/>
              <a:defRPr sz="1536" b="1"/>
            </a:lvl9pPr>
          </a:lstStyle>
          <a:p>
            <a:pPr lvl="0"/>
            <a:r>
              <a:rPr lang="en-US" smtClean="0"/>
              <a:t>Click to edit Master text styles</a:t>
            </a:r>
          </a:p>
        </p:txBody>
      </p:sp>
      <p:sp>
        <p:nvSpPr>
          <p:cNvPr id="6" name="Content Placeholder 5"/>
          <p:cNvSpPr>
            <a:spLocks noGrp="1"/>
          </p:cNvSpPr>
          <p:nvPr>
            <p:ph sz="quarter" idx="4"/>
          </p:nvPr>
        </p:nvSpPr>
        <p:spPr>
          <a:xfrm>
            <a:off x="5925473" y="2672080"/>
            <a:ext cx="4975996" cy="39302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948100A-C556-5445-96DF-FB92B2790705}" type="datetimeFigureOut">
              <a:rPr lang="en-US" smtClean="0"/>
              <a:t>6/27/19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948100A-C556-5445-96DF-FB92B2790705}" type="datetimeFigureOut">
              <a:rPr lang="en-US" smtClean="0"/>
              <a:t>6/27/19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48100A-C556-5445-96DF-FB92B2790705}" type="datetimeFigureOut">
              <a:rPr lang="en-US" smtClean="0"/>
              <a:t>6/27/19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6219" y="487680"/>
            <a:ext cx="3775050" cy="1706880"/>
          </a:xfrm>
        </p:spPr>
        <p:txBody>
          <a:bodyPr anchor="b"/>
          <a:lstStyle>
            <a:lvl1pPr>
              <a:defRPr sz="3072"/>
            </a:lvl1pPr>
          </a:lstStyle>
          <a:p>
            <a:r>
              <a:rPr lang="en-US" smtClean="0"/>
              <a:t>Click to edit Master title style</a:t>
            </a:r>
            <a:endParaRPr lang="en-US" dirty="0"/>
          </a:p>
        </p:txBody>
      </p:sp>
      <p:sp>
        <p:nvSpPr>
          <p:cNvPr id="3" name="Content Placeholder 2"/>
          <p:cNvSpPr>
            <a:spLocks noGrp="1"/>
          </p:cNvSpPr>
          <p:nvPr>
            <p:ph idx="1"/>
          </p:nvPr>
        </p:nvSpPr>
        <p:spPr>
          <a:xfrm>
            <a:off x="4975996" y="1053254"/>
            <a:ext cx="5925473" cy="5198533"/>
          </a:xfrm>
        </p:spPr>
        <p:txBody>
          <a:bodyPr/>
          <a:lstStyle>
            <a:lvl1pPr>
              <a:defRPr sz="3072"/>
            </a:lvl1pPr>
            <a:lvl2pPr>
              <a:defRPr sz="2688"/>
            </a:lvl2pPr>
            <a:lvl3pPr>
              <a:defRPr sz="2304"/>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6219" y="2194560"/>
            <a:ext cx="3775050" cy="4065694"/>
          </a:xfrm>
        </p:spPr>
        <p:txBody>
          <a:bodyPr/>
          <a:lstStyle>
            <a:lvl1pPr marL="0" indent="0">
              <a:buNone/>
              <a:defRPr sz="1536"/>
            </a:lvl1pPr>
            <a:lvl2pPr marL="438912" indent="0">
              <a:buNone/>
              <a:defRPr sz="1344"/>
            </a:lvl2pPr>
            <a:lvl3pPr marL="877824" indent="0">
              <a:buNone/>
              <a:defRPr sz="1152"/>
            </a:lvl3pPr>
            <a:lvl4pPr marL="1316736" indent="0">
              <a:buNone/>
              <a:defRPr sz="960"/>
            </a:lvl4pPr>
            <a:lvl5pPr marL="1755648" indent="0">
              <a:buNone/>
              <a:defRPr sz="960"/>
            </a:lvl5pPr>
            <a:lvl6pPr marL="2194560" indent="0">
              <a:buNone/>
              <a:defRPr sz="960"/>
            </a:lvl6pPr>
            <a:lvl7pPr marL="2633472" indent="0">
              <a:buNone/>
              <a:defRPr sz="960"/>
            </a:lvl7pPr>
            <a:lvl8pPr marL="3072384" indent="0">
              <a:buNone/>
              <a:defRPr sz="960"/>
            </a:lvl8pPr>
            <a:lvl9pPr marL="3511296" indent="0">
              <a:buNone/>
              <a:defRPr sz="96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48100A-C556-5445-96DF-FB92B2790705}" type="datetimeFigureOut">
              <a:rPr lang="en-US" smtClean="0"/>
              <a:t>6/27/19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6219" y="487680"/>
            <a:ext cx="3775050" cy="1706880"/>
          </a:xfrm>
        </p:spPr>
        <p:txBody>
          <a:bodyPr anchor="b"/>
          <a:lstStyle>
            <a:lvl1pPr>
              <a:defRPr sz="3072"/>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75996" y="1053254"/>
            <a:ext cx="5925473" cy="5198533"/>
          </a:xfrm>
        </p:spPr>
        <p:txBody>
          <a:bodyPr anchor="t"/>
          <a:lstStyle>
            <a:lvl1pPr marL="0" indent="0">
              <a:buNone/>
              <a:defRPr sz="3072"/>
            </a:lvl1pPr>
            <a:lvl2pPr marL="438912" indent="0">
              <a:buNone/>
              <a:defRPr sz="2688"/>
            </a:lvl2pPr>
            <a:lvl3pPr marL="877824" indent="0">
              <a:buNone/>
              <a:defRPr sz="2304"/>
            </a:lvl3pPr>
            <a:lvl4pPr marL="1316736" indent="0">
              <a:buNone/>
              <a:defRPr sz="1920"/>
            </a:lvl4pPr>
            <a:lvl5pPr marL="1755648" indent="0">
              <a:buNone/>
              <a:defRPr sz="1920"/>
            </a:lvl5pPr>
            <a:lvl6pPr marL="2194560" indent="0">
              <a:buNone/>
              <a:defRPr sz="1920"/>
            </a:lvl6pPr>
            <a:lvl7pPr marL="2633472" indent="0">
              <a:buNone/>
              <a:defRPr sz="1920"/>
            </a:lvl7pPr>
            <a:lvl8pPr marL="3072384" indent="0">
              <a:buNone/>
              <a:defRPr sz="1920"/>
            </a:lvl8pPr>
            <a:lvl9pPr marL="3511296" indent="0">
              <a:buNone/>
              <a:defRPr sz="192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06219" y="2194560"/>
            <a:ext cx="3775050" cy="4065694"/>
          </a:xfrm>
        </p:spPr>
        <p:txBody>
          <a:bodyPr/>
          <a:lstStyle>
            <a:lvl1pPr marL="0" indent="0">
              <a:buNone/>
              <a:defRPr sz="1536"/>
            </a:lvl1pPr>
            <a:lvl2pPr marL="438912" indent="0">
              <a:buNone/>
              <a:defRPr sz="1344"/>
            </a:lvl2pPr>
            <a:lvl3pPr marL="877824" indent="0">
              <a:buNone/>
              <a:defRPr sz="1152"/>
            </a:lvl3pPr>
            <a:lvl4pPr marL="1316736" indent="0">
              <a:buNone/>
              <a:defRPr sz="960"/>
            </a:lvl4pPr>
            <a:lvl5pPr marL="1755648" indent="0">
              <a:buNone/>
              <a:defRPr sz="960"/>
            </a:lvl5pPr>
            <a:lvl6pPr marL="2194560" indent="0">
              <a:buNone/>
              <a:defRPr sz="960"/>
            </a:lvl6pPr>
            <a:lvl7pPr marL="2633472" indent="0">
              <a:buNone/>
              <a:defRPr sz="960"/>
            </a:lvl7pPr>
            <a:lvl8pPr marL="3072384" indent="0">
              <a:buNone/>
              <a:defRPr sz="960"/>
            </a:lvl8pPr>
            <a:lvl9pPr marL="3511296" indent="0">
              <a:buNone/>
              <a:defRPr sz="96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48100A-C556-5445-96DF-FB92B2790705}" type="datetimeFigureOut">
              <a:rPr lang="en-US" smtClean="0"/>
              <a:t>6/27/19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E1C83E-F513-B94D-8FCF-84B541E2C2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694" y="389467"/>
            <a:ext cx="10095250" cy="141393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04694" y="1947333"/>
            <a:ext cx="10095250" cy="46414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04694" y="6780107"/>
            <a:ext cx="2633544" cy="389467"/>
          </a:xfrm>
          <a:prstGeom prst="rect">
            <a:avLst/>
          </a:prstGeom>
        </p:spPr>
        <p:txBody>
          <a:bodyPr vert="horz" lIns="91440" tIns="45720" rIns="91440" bIns="45720" rtlCol="0" anchor="ctr"/>
          <a:lstStyle>
            <a:lvl1pPr algn="l">
              <a:defRPr sz="1152">
                <a:solidFill>
                  <a:schemeClr val="tx1">
                    <a:tint val="75000"/>
                  </a:schemeClr>
                </a:solidFill>
              </a:defRPr>
            </a:lvl1pPr>
          </a:lstStyle>
          <a:p>
            <a:fld id="{3948100A-C556-5445-96DF-FB92B2790705}" type="datetimeFigureOut">
              <a:rPr lang="en-US" smtClean="0"/>
              <a:t>6/27/19</a:t>
            </a:fld>
            <a:endParaRPr lang="en-US"/>
          </a:p>
        </p:txBody>
      </p:sp>
      <p:sp>
        <p:nvSpPr>
          <p:cNvPr id="5" name="Footer Placeholder 4"/>
          <p:cNvSpPr>
            <a:spLocks noGrp="1"/>
          </p:cNvSpPr>
          <p:nvPr>
            <p:ph type="ftr" sz="quarter" idx="3"/>
          </p:nvPr>
        </p:nvSpPr>
        <p:spPr>
          <a:xfrm>
            <a:off x="3877162" y="6780107"/>
            <a:ext cx="3950315" cy="389467"/>
          </a:xfrm>
          <a:prstGeom prst="rect">
            <a:avLst/>
          </a:prstGeom>
        </p:spPr>
        <p:txBody>
          <a:bodyPr vert="horz" lIns="91440" tIns="45720" rIns="91440" bIns="45720" rtlCol="0" anchor="ctr"/>
          <a:lstStyle>
            <a:lvl1pPr algn="ctr">
              <a:defRPr sz="115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266400" y="6780107"/>
            <a:ext cx="2633544" cy="389467"/>
          </a:xfrm>
          <a:prstGeom prst="rect">
            <a:avLst/>
          </a:prstGeom>
        </p:spPr>
        <p:txBody>
          <a:bodyPr vert="horz" lIns="91440" tIns="45720" rIns="91440" bIns="45720" rtlCol="0" anchor="ctr"/>
          <a:lstStyle>
            <a:lvl1pPr algn="r">
              <a:defRPr sz="1152">
                <a:solidFill>
                  <a:schemeClr val="tx1">
                    <a:tint val="75000"/>
                  </a:schemeClr>
                </a:solidFill>
              </a:defRPr>
            </a:lvl1pPr>
          </a:lstStyle>
          <a:p>
            <a:fld id="{92E1C83E-F513-B94D-8FCF-84B541E2C203}" type="slidenum">
              <a:rPr lang="en-US" smtClean="0"/>
              <a:t>‹#›</a:t>
            </a:fld>
            <a:endParaRPr lang="en-US"/>
          </a:p>
        </p:txBody>
      </p:sp>
    </p:spTree>
    <p:extLst>
      <p:ext uri="{BB962C8B-B14F-4D97-AF65-F5344CB8AC3E}">
        <p14:creationId xmlns:p14="http://schemas.microsoft.com/office/powerpoint/2010/main" val="206777550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877824" rtl="0" eaLnBrk="1" latinLnBrk="0" hangingPunct="1">
        <a:lnSpc>
          <a:spcPct val="90000"/>
        </a:lnSpc>
        <a:spcBef>
          <a:spcPct val="0"/>
        </a:spcBef>
        <a:buNone/>
        <a:defRPr sz="4224" kern="1200">
          <a:solidFill>
            <a:schemeClr val="tx1"/>
          </a:solidFill>
          <a:latin typeface="+mj-lt"/>
          <a:ea typeface="+mj-ea"/>
          <a:cs typeface="+mj-cs"/>
        </a:defRPr>
      </a:lvl1pPr>
    </p:titleStyle>
    <p:bodyStyle>
      <a:lvl1pPr marL="219456" indent="-219456" algn="l" defTabSz="877824" rtl="0" eaLnBrk="1" latinLnBrk="0" hangingPunct="1">
        <a:lnSpc>
          <a:spcPct val="90000"/>
        </a:lnSpc>
        <a:spcBef>
          <a:spcPts val="960"/>
        </a:spcBef>
        <a:buFont typeface="Arial" panose="020B0604020202020204" pitchFamily="34" charset="0"/>
        <a:buChar char="•"/>
        <a:defRPr sz="2688" kern="1200">
          <a:solidFill>
            <a:schemeClr val="tx1"/>
          </a:solidFill>
          <a:latin typeface="+mn-lt"/>
          <a:ea typeface="+mn-ea"/>
          <a:cs typeface="+mn-cs"/>
        </a:defRPr>
      </a:lvl1pPr>
      <a:lvl2pPr marL="658368" indent="-219456" algn="l" defTabSz="877824" rtl="0" eaLnBrk="1" latinLnBrk="0" hangingPunct="1">
        <a:lnSpc>
          <a:spcPct val="90000"/>
        </a:lnSpc>
        <a:spcBef>
          <a:spcPts val="480"/>
        </a:spcBef>
        <a:buFont typeface="Arial" panose="020B0604020202020204" pitchFamily="34" charset="0"/>
        <a:buChar char="•"/>
        <a:defRPr sz="2304" kern="1200">
          <a:solidFill>
            <a:schemeClr val="tx1"/>
          </a:solidFill>
          <a:latin typeface="+mn-lt"/>
          <a:ea typeface="+mn-ea"/>
          <a:cs typeface="+mn-cs"/>
        </a:defRPr>
      </a:lvl2pPr>
      <a:lvl3pPr marL="1097280" indent="-219456" algn="l" defTabSz="877824" rtl="0" eaLnBrk="1" latinLnBrk="0" hangingPunct="1">
        <a:lnSpc>
          <a:spcPct val="90000"/>
        </a:lnSpc>
        <a:spcBef>
          <a:spcPts val="480"/>
        </a:spcBef>
        <a:buFont typeface="Arial" panose="020B0604020202020204" pitchFamily="34" charset="0"/>
        <a:buChar char="•"/>
        <a:defRPr sz="1920" kern="1200">
          <a:solidFill>
            <a:schemeClr val="tx1"/>
          </a:solidFill>
          <a:latin typeface="+mn-lt"/>
          <a:ea typeface="+mn-ea"/>
          <a:cs typeface="+mn-cs"/>
        </a:defRPr>
      </a:lvl3pPr>
      <a:lvl4pPr marL="1536192" indent="-219456" algn="l" defTabSz="877824"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4pPr>
      <a:lvl5pPr marL="1975104" indent="-219456" algn="l" defTabSz="877824"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5pPr>
      <a:lvl6pPr marL="2414016" indent="-219456" algn="l" defTabSz="877824"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6pPr>
      <a:lvl7pPr marL="2852928" indent="-219456" algn="l" defTabSz="877824"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7pPr>
      <a:lvl8pPr marL="3291840" indent="-219456" algn="l" defTabSz="877824"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8pPr>
      <a:lvl9pPr marL="3730752" indent="-219456" algn="l" defTabSz="877824" rtl="0" eaLnBrk="1" latinLnBrk="0" hangingPunct="1">
        <a:lnSpc>
          <a:spcPct val="90000"/>
        </a:lnSpc>
        <a:spcBef>
          <a:spcPts val="480"/>
        </a:spcBef>
        <a:buFont typeface="Arial" panose="020B0604020202020204" pitchFamily="34" charset="0"/>
        <a:buChar char="•"/>
        <a:defRPr sz="1728" kern="1200">
          <a:solidFill>
            <a:schemeClr val="tx1"/>
          </a:solidFill>
          <a:latin typeface="+mn-lt"/>
          <a:ea typeface="+mn-ea"/>
          <a:cs typeface="+mn-cs"/>
        </a:defRPr>
      </a:lvl9pPr>
    </p:bodyStyle>
    <p:otherStyle>
      <a:defPPr>
        <a:defRPr lang="en-US"/>
      </a:defPPr>
      <a:lvl1pPr marL="0" algn="l" defTabSz="877824" rtl="0" eaLnBrk="1" latinLnBrk="0" hangingPunct="1">
        <a:defRPr sz="1728" kern="1200">
          <a:solidFill>
            <a:schemeClr val="tx1"/>
          </a:solidFill>
          <a:latin typeface="+mn-lt"/>
          <a:ea typeface="+mn-ea"/>
          <a:cs typeface="+mn-cs"/>
        </a:defRPr>
      </a:lvl1pPr>
      <a:lvl2pPr marL="438912" algn="l" defTabSz="877824" rtl="0" eaLnBrk="1" latinLnBrk="0" hangingPunct="1">
        <a:defRPr sz="1728" kern="1200">
          <a:solidFill>
            <a:schemeClr val="tx1"/>
          </a:solidFill>
          <a:latin typeface="+mn-lt"/>
          <a:ea typeface="+mn-ea"/>
          <a:cs typeface="+mn-cs"/>
        </a:defRPr>
      </a:lvl2pPr>
      <a:lvl3pPr marL="877824" algn="l" defTabSz="877824" rtl="0" eaLnBrk="1" latinLnBrk="0" hangingPunct="1">
        <a:defRPr sz="1728" kern="1200">
          <a:solidFill>
            <a:schemeClr val="tx1"/>
          </a:solidFill>
          <a:latin typeface="+mn-lt"/>
          <a:ea typeface="+mn-ea"/>
          <a:cs typeface="+mn-cs"/>
        </a:defRPr>
      </a:lvl3pPr>
      <a:lvl4pPr marL="1316736" algn="l" defTabSz="877824" rtl="0" eaLnBrk="1" latinLnBrk="0" hangingPunct="1">
        <a:defRPr sz="1728" kern="1200">
          <a:solidFill>
            <a:schemeClr val="tx1"/>
          </a:solidFill>
          <a:latin typeface="+mn-lt"/>
          <a:ea typeface="+mn-ea"/>
          <a:cs typeface="+mn-cs"/>
        </a:defRPr>
      </a:lvl4pPr>
      <a:lvl5pPr marL="1755648" algn="l" defTabSz="877824" rtl="0" eaLnBrk="1" latinLnBrk="0" hangingPunct="1">
        <a:defRPr sz="1728" kern="1200">
          <a:solidFill>
            <a:schemeClr val="tx1"/>
          </a:solidFill>
          <a:latin typeface="+mn-lt"/>
          <a:ea typeface="+mn-ea"/>
          <a:cs typeface="+mn-cs"/>
        </a:defRPr>
      </a:lvl5pPr>
      <a:lvl6pPr marL="2194560" algn="l" defTabSz="877824" rtl="0" eaLnBrk="1" latinLnBrk="0" hangingPunct="1">
        <a:defRPr sz="1728" kern="1200">
          <a:solidFill>
            <a:schemeClr val="tx1"/>
          </a:solidFill>
          <a:latin typeface="+mn-lt"/>
          <a:ea typeface="+mn-ea"/>
          <a:cs typeface="+mn-cs"/>
        </a:defRPr>
      </a:lvl6pPr>
      <a:lvl7pPr marL="2633472" algn="l" defTabSz="877824" rtl="0" eaLnBrk="1" latinLnBrk="0" hangingPunct="1">
        <a:defRPr sz="1728" kern="1200">
          <a:solidFill>
            <a:schemeClr val="tx1"/>
          </a:solidFill>
          <a:latin typeface="+mn-lt"/>
          <a:ea typeface="+mn-ea"/>
          <a:cs typeface="+mn-cs"/>
        </a:defRPr>
      </a:lvl7pPr>
      <a:lvl8pPr marL="3072384" algn="l" defTabSz="877824" rtl="0" eaLnBrk="1" latinLnBrk="0" hangingPunct="1">
        <a:defRPr sz="1728" kern="1200">
          <a:solidFill>
            <a:schemeClr val="tx1"/>
          </a:solidFill>
          <a:latin typeface="+mn-lt"/>
          <a:ea typeface="+mn-ea"/>
          <a:cs typeface="+mn-cs"/>
        </a:defRPr>
      </a:lvl8pPr>
      <a:lvl9pPr marL="3511296" algn="l" defTabSz="877824" rtl="0" eaLnBrk="1" latinLnBrk="0" hangingPunct="1">
        <a:defRPr sz="17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4.wdp"/><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jpeg"/><Relationship Id="rId11"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microsoft.com/office/2007/relationships/hdphoto" Target="../media/hdphoto5.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tiff"/><Relationship Id="rId6"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image" Target="../media/image45.jpeg"/><Relationship Id="rId6" Type="http://schemas.openxmlformats.org/officeDocument/2006/relationships/image" Target="../media/image46.jpeg"/><Relationship Id="rId7" Type="http://schemas.openxmlformats.org/officeDocument/2006/relationships/image" Target="../media/image47.tiff"/><Relationship Id="rId8" Type="http://schemas.openxmlformats.org/officeDocument/2006/relationships/image" Target="../media/image48.jpeg"/><Relationship Id="rId9"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28.xml.rels><?xml version="1.0" encoding="UTF-8" standalone="yes"?>
<Relationships xmlns="http://schemas.openxmlformats.org/package/2006/relationships"><Relationship Id="rId11" Type="http://schemas.openxmlformats.org/officeDocument/2006/relationships/image" Target="../media/image68.jpeg"/><Relationship Id="rId12" Type="http://schemas.openxmlformats.org/officeDocument/2006/relationships/image" Target="../media/image69.tiff"/><Relationship Id="rId13" Type="http://schemas.openxmlformats.org/officeDocument/2006/relationships/image" Target="../media/image70.tiff"/><Relationship Id="rId1" Type="http://schemas.openxmlformats.org/officeDocument/2006/relationships/slideLayout" Target="../slideLayouts/slideLayout2.xml"/><Relationship Id="rId2" Type="http://schemas.openxmlformats.org/officeDocument/2006/relationships/image" Target="../media/image59.jpeg"/><Relationship Id="rId3" Type="http://schemas.openxmlformats.org/officeDocument/2006/relationships/image" Target="../media/image60.png"/><Relationship Id="rId4" Type="http://schemas.openxmlformats.org/officeDocument/2006/relationships/image" Target="../media/image61.jpeg"/><Relationship Id="rId5" Type="http://schemas.openxmlformats.org/officeDocument/2006/relationships/image" Target="../media/image62.jpg"/><Relationship Id="rId6" Type="http://schemas.openxmlformats.org/officeDocument/2006/relationships/image" Target="../media/image63.png"/><Relationship Id="rId7" Type="http://schemas.openxmlformats.org/officeDocument/2006/relationships/image" Target="../media/image64.tiff"/><Relationship Id="rId8" Type="http://schemas.openxmlformats.org/officeDocument/2006/relationships/image" Target="../media/image65.jpeg"/><Relationship Id="rId9" Type="http://schemas.openxmlformats.org/officeDocument/2006/relationships/image" Target="../media/image66.png"/><Relationship Id="rId10"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72.tiff"/><Relationship Id="rId5" Type="http://schemas.openxmlformats.org/officeDocument/2006/relationships/image" Target="../media/image73.tiff"/><Relationship Id="rId6" Type="http://schemas.openxmlformats.org/officeDocument/2006/relationships/image" Target="../media/image74.tiff"/><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7.jpeg"/></Relationships>
</file>

<file path=ppt/slides/_rels/slide30.xml.rels><?xml version="1.0" encoding="UTF-8" standalone="yes"?>
<Relationships xmlns="http://schemas.openxmlformats.org/package/2006/relationships"><Relationship Id="rId11" Type="http://schemas.openxmlformats.org/officeDocument/2006/relationships/image" Target="../media/image67.jpeg"/><Relationship Id="rId12" Type="http://schemas.openxmlformats.org/officeDocument/2006/relationships/image" Target="../media/image68.jpeg"/><Relationship Id="rId13" Type="http://schemas.openxmlformats.org/officeDocument/2006/relationships/image" Target="../media/image69.tiff"/><Relationship Id="rId14" Type="http://schemas.openxmlformats.org/officeDocument/2006/relationships/image" Target="../media/image75.tiff"/><Relationship Id="rId1" Type="http://schemas.openxmlformats.org/officeDocument/2006/relationships/slideLayout" Target="../slideLayouts/slideLayout2.xml"/><Relationship Id="rId2" Type="http://schemas.openxmlformats.org/officeDocument/2006/relationships/image" Target="../media/image70.tiff"/><Relationship Id="rId3" Type="http://schemas.openxmlformats.org/officeDocument/2006/relationships/image" Target="../media/image59.jpe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g"/><Relationship Id="rId7" Type="http://schemas.openxmlformats.org/officeDocument/2006/relationships/image" Target="../media/image63.png"/><Relationship Id="rId8" Type="http://schemas.openxmlformats.org/officeDocument/2006/relationships/image" Target="../media/image64.tiff"/><Relationship Id="rId9" Type="http://schemas.openxmlformats.org/officeDocument/2006/relationships/image" Target="../media/image65.jpeg"/><Relationship Id="rId10"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0.png"/><Relationship Id="rId3"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 Id="rId3" Type="http://schemas.openxmlformats.org/officeDocument/2006/relationships/image" Target="../media/image80.tiff"/></Relationships>
</file>

<file path=ppt/slides/_rels/slide36.xml.rels><?xml version="1.0" encoding="UTF-8" standalone="yes"?>
<Relationships xmlns="http://schemas.openxmlformats.org/package/2006/relationships"><Relationship Id="rId9" Type="http://schemas.openxmlformats.org/officeDocument/2006/relationships/image" Target="../media/image82.wmf"/><Relationship Id="rId20" Type="http://schemas.openxmlformats.org/officeDocument/2006/relationships/oleObject" Target="../embeddings/oleObject8.bin"/><Relationship Id="rId10" Type="http://schemas.openxmlformats.org/officeDocument/2006/relationships/oleObject" Target="../embeddings/oleObject3.bin"/><Relationship Id="rId11" Type="http://schemas.openxmlformats.org/officeDocument/2006/relationships/image" Target="../media/image83.wmf"/><Relationship Id="rId12" Type="http://schemas.openxmlformats.org/officeDocument/2006/relationships/image" Target="../media/image89.png"/><Relationship Id="rId13" Type="http://schemas.openxmlformats.org/officeDocument/2006/relationships/oleObject" Target="../embeddings/oleObject4.bin"/><Relationship Id="rId14" Type="http://schemas.openxmlformats.org/officeDocument/2006/relationships/image" Target="../media/image84.wmf"/><Relationship Id="rId15" Type="http://schemas.openxmlformats.org/officeDocument/2006/relationships/oleObject" Target="../embeddings/oleObject5.bin"/><Relationship Id="rId16" Type="http://schemas.openxmlformats.org/officeDocument/2006/relationships/image" Target="../media/image85.wmf"/><Relationship Id="rId17" Type="http://schemas.openxmlformats.org/officeDocument/2006/relationships/oleObject" Target="../embeddings/oleObject6.bin"/><Relationship Id="rId18" Type="http://schemas.openxmlformats.org/officeDocument/2006/relationships/image" Target="../media/image86.wmf"/><Relationship Id="rId19"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6.xml"/><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oleObject" Target="../embeddings/oleObject1.bin"/><Relationship Id="rId7" Type="http://schemas.openxmlformats.org/officeDocument/2006/relationships/image" Target="../media/image81.wmf"/><Relationship Id="rId8"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tiff"/><Relationship Id="rId8" Type="http://schemas.openxmlformats.org/officeDocument/2006/relationships/image" Target="../media/image98.tiff"/><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jpeg"/><Relationship Id="rId7" Type="http://schemas.openxmlformats.org/officeDocument/2006/relationships/image" Target="../media/image12.png"/><Relationship Id="rId8" Type="http://schemas.microsoft.com/office/2007/relationships/hdphoto" Target="../media/hdphoto1.wdp"/><Relationship Id="rId9"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r="29819" b="29689"/>
          <a:stretch/>
        </p:blipFill>
        <p:spPr>
          <a:xfrm>
            <a:off x="0" y="-1"/>
            <a:ext cx="11704638" cy="7817419"/>
          </a:xfrm>
          <a:prstGeom prst="rect">
            <a:avLst/>
          </a:prstGeom>
        </p:spPr>
      </p:pic>
      <p:sp>
        <p:nvSpPr>
          <p:cNvPr id="2" name="Title 1"/>
          <p:cNvSpPr>
            <a:spLocks noGrp="1"/>
          </p:cNvSpPr>
          <p:nvPr>
            <p:ph type="ctrTitle"/>
          </p:nvPr>
        </p:nvSpPr>
        <p:spPr>
          <a:xfrm>
            <a:off x="594519" y="1206738"/>
            <a:ext cx="10515600" cy="2546773"/>
          </a:xfrm>
          <a:effectLst>
            <a:glow rad="127000">
              <a:schemeClr val="bg1">
                <a:lumMod val="75000"/>
              </a:schemeClr>
            </a:glow>
          </a:effectLst>
        </p:spPr>
        <p:txBody>
          <a:bodyPr>
            <a:noAutofit/>
          </a:bodyPr>
          <a:lstStyle/>
          <a:p>
            <a:r>
              <a:rPr lang="en-US" sz="6500" dirty="0" smtClean="0">
                <a:effectLst>
                  <a:glow>
                    <a:schemeClr val="bg1">
                      <a:lumMod val="85000"/>
                    </a:schemeClr>
                  </a:glow>
                </a:effectLst>
                <a:latin typeface="+mn-lt"/>
              </a:rPr>
              <a:t>Pushing the Limits for Directly Cooled Molecules</a:t>
            </a:r>
            <a:endParaRPr lang="en-US" sz="6500" dirty="0">
              <a:effectLst>
                <a:glow>
                  <a:schemeClr val="bg1">
                    <a:lumMod val="85000"/>
                  </a:schemeClr>
                </a:glow>
              </a:effectLst>
              <a:latin typeface="+mn-lt"/>
            </a:endParaRPr>
          </a:p>
        </p:txBody>
      </p:sp>
      <p:sp>
        <p:nvSpPr>
          <p:cNvPr id="3" name="Subtitle 2"/>
          <p:cNvSpPr>
            <a:spLocks noGrp="1"/>
          </p:cNvSpPr>
          <p:nvPr>
            <p:ph type="subTitle" idx="1"/>
          </p:nvPr>
        </p:nvSpPr>
        <p:spPr>
          <a:xfrm>
            <a:off x="2423320" y="3787378"/>
            <a:ext cx="6858000" cy="2308622"/>
          </a:xfrm>
        </p:spPr>
        <p:txBody>
          <a:bodyPr>
            <a:noAutofit/>
          </a:bodyPr>
          <a:lstStyle/>
          <a:p>
            <a:r>
              <a:rPr lang="en-US" sz="3500" dirty="0" smtClean="0">
                <a:effectLst>
                  <a:glow>
                    <a:schemeClr val="bg1">
                      <a:lumMod val="85000"/>
                    </a:schemeClr>
                  </a:glow>
                </a:effectLst>
              </a:rPr>
              <a:t>David Reens</a:t>
            </a:r>
          </a:p>
          <a:p>
            <a:endParaRPr lang="en-US" sz="3500" dirty="0" smtClean="0">
              <a:effectLst>
                <a:glow>
                  <a:schemeClr val="bg1">
                    <a:lumMod val="85000"/>
                  </a:schemeClr>
                </a:glow>
              </a:effectLst>
            </a:endParaRPr>
          </a:p>
          <a:p>
            <a:r>
              <a:rPr lang="en-US" sz="3500" dirty="0" smtClean="0">
                <a:effectLst>
                  <a:glow>
                    <a:schemeClr val="bg1">
                      <a:lumMod val="85000"/>
                    </a:schemeClr>
                  </a:glow>
                </a:effectLst>
              </a:rPr>
              <a:t>6/17/19</a:t>
            </a:r>
          </a:p>
          <a:p>
            <a:r>
              <a:rPr lang="en-US" sz="3500" dirty="0" smtClean="0">
                <a:effectLst>
                  <a:glow>
                    <a:schemeClr val="bg1">
                      <a:lumMod val="85000"/>
                    </a:schemeClr>
                  </a:glow>
                </a:effectLst>
              </a:rPr>
              <a:t>Jun Ye Group</a:t>
            </a:r>
            <a:endParaRPr lang="en-US" sz="3500" dirty="0">
              <a:effectLst>
                <a:glow>
                  <a:schemeClr val="bg1">
                    <a:lumMod val="85000"/>
                  </a:schemeClr>
                </a:glow>
              </a:effectLst>
            </a:endParaRPr>
          </a:p>
        </p:txBody>
      </p:sp>
      <p:pic>
        <p:nvPicPr>
          <p:cNvPr id="13" name="Picture 12"/>
          <p:cNvPicPr>
            <a:picLocks noChangeAspect="1"/>
          </p:cNvPicPr>
          <p:nvPr/>
        </p:nvPicPr>
        <p:blipFill>
          <a:blip r:embed="rId4"/>
          <a:stretch>
            <a:fillRect/>
          </a:stretch>
        </p:blipFill>
        <p:spPr>
          <a:xfrm>
            <a:off x="9890919" y="6248400"/>
            <a:ext cx="1658110" cy="892480"/>
          </a:xfrm>
          <a:prstGeom prst="rect">
            <a:avLst/>
          </a:prstGeom>
          <a:effectLst>
            <a:glow>
              <a:schemeClr val="bg1">
                <a:lumMod val="85000"/>
              </a:schemeClr>
            </a:glow>
          </a:effectLst>
        </p:spPr>
      </p:pic>
    </p:spTree>
    <p:extLst>
      <p:ext uri="{BB962C8B-B14F-4D97-AF65-F5344CB8AC3E}">
        <p14:creationId xmlns:p14="http://schemas.microsoft.com/office/powerpoint/2010/main" val="1719214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267732" y="4268652"/>
            <a:ext cx="4949825" cy="3046545"/>
            <a:chOff x="1267732" y="4268652"/>
            <a:chExt cx="4949825" cy="3046545"/>
          </a:xfrm>
        </p:grpSpPr>
        <p:grpSp>
          <p:nvGrpSpPr>
            <p:cNvPr id="100" name="Group 99"/>
            <p:cNvGrpSpPr/>
            <p:nvPr/>
          </p:nvGrpSpPr>
          <p:grpSpPr>
            <a:xfrm>
              <a:off x="1267732" y="4294794"/>
              <a:ext cx="4866286" cy="3020403"/>
              <a:chOff x="6341363" y="13011912"/>
              <a:chExt cx="4816204" cy="3101523"/>
            </a:xfrm>
          </p:grpSpPr>
          <p:pic>
            <p:nvPicPr>
              <p:cNvPr id="101" name="Picture 10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25730" y="13011912"/>
                <a:ext cx="4118383" cy="3024801"/>
              </a:xfrm>
              <a:prstGeom prst="rect">
                <a:avLst/>
              </a:prstGeom>
            </p:spPr>
          </p:pic>
          <p:sp>
            <p:nvSpPr>
              <p:cNvPr id="103" name="Oval 102"/>
              <p:cNvSpPr>
                <a:spLocks noChangeArrowheads="1"/>
              </p:cNvSpPr>
              <p:nvPr/>
            </p:nvSpPr>
            <p:spPr bwMode="auto">
              <a:xfrm>
                <a:off x="9051566" y="13418899"/>
                <a:ext cx="149584" cy="145613"/>
              </a:xfrm>
              <a:prstGeom prst="ellipse">
                <a:avLst/>
              </a:prstGeom>
              <a:solidFill>
                <a:schemeClr val="tx1"/>
              </a:solidFill>
              <a:ln>
                <a:noFill/>
              </a:ln>
              <a:extLst/>
            </p:spPr>
            <p:txBody>
              <a:bodyPr/>
              <a:lstStyle/>
              <a:p>
                <a:pPr eaLnBrk="0" hangingPunct="0"/>
                <a:endParaRPr lang="en-US" sz="1350">
                  <a:latin typeface="Arial" pitchFamily="34" charset="0"/>
                  <a:ea typeface="MS PGothic" pitchFamily="34" charset="-128"/>
                </a:endParaRPr>
              </a:p>
            </p:txBody>
          </p:sp>
          <p:sp>
            <p:nvSpPr>
              <p:cNvPr id="104" name="TextBox 103"/>
              <p:cNvSpPr txBox="1"/>
              <p:nvPr/>
            </p:nvSpPr>
            <p:spPr>
              <a:xfrm>
                <a:off x="7655202" y="15778365"/>
                <a:ext cx="1806013" cy="335070"/>
              </a:xfrm>
              <a:prstGeom prst="rect">
                <a:avLst/>
              </a:prstGeom>
              <a:noFill/>
            </p:spPr>
            <p:txBody>
              <a:bodyPr wrap="square" rtlCol="0">
                <a:spAutoFit/>
              </a:bodyPr>
              <a:lstStyle/>
              <a:p>
                <a:r>
                  <a:rPr lang="en-US" sz="1600" dirty="0"/>
                  <a:t>Magnetic Field (</a:t>
                </a:r>
                <a:r>
                  <a:rPr lang="en-US" sz="1600" dirty="0" err="1"/>
                  <a:t>kG</a:t>
                </a:r>
                <a:r>
                  <a:rPr lang="en-US" sz="1600" dirty="0"/>
                  <a:t>)</a:t>
                </a:r>
              </a:p>
            </p:txBody>
          </p:sp>
          <p:sp>
            <p:nvSpPr>
              <p:cNvPr id="105" name="TextBox 104"/>
              <p:cNvSpPr txBox="1"/>
              <p:nvPr/>
            </p:nvSpPr>
            <p:spPr>
              <a:xfrm rot="16200000">
                <a:off x="5644911" y="14202408"/>
                <a:ext cx="1727974" cy="335070"/>
              </a:xfrm>
              <a:prstGeom prst="rect">
                <a:avLst/>
              </a:prstGeom>
              <a:noFill/>
            </p:spPr>
            <p:txBody>
              <a:bodyPr wrap="square" rtlCol="0">
                <a:spAutoFit/>
              </a:bodyPr>
              <a:lstStyle/>
              <a:p>
                <a:pPr algn="ctr"/>
                <a:r>
                  <a:rPr lang="en-US" sz="1600" dirty="0"/>
                  <a:t>Energy (GHz)</a:t>
                </a:r>
              </a:p>
            </p:txBody>
          </p:sp>
          <p:sp>
            <p:nvSpPr>
              <p:cNvPr id="107" name="TextBox 106"/>
              <p:cNvSpPr txBox="1"/>
              <p:nvPr/>
            </p:nvSpPr>
            <p:spPr>
              <a:xfrm>
                <a:off x="10077169" y="13127582"/>
                <a:ext cx="718890" cy="335070"/>
              </a:xfrm>
              <a:prstGeom prst="rect">
                <a:avLst/>
              </a:prstGeom>
              <a:noFill/>
            </p:spPr>
            <p:txBody>
              <a:bodyPr wrap="square" rtlCol="0">
                <a:spAutoFit/>
              </a:bodyPr>
              <a:lstStyle/>
              <a:p>
                <a:r>
                  <a:rPr lang="en-US" sz="1600" dirty="0"/>
                  <a:t>3/2</a:t>
                </a:r>
              </a:p>
            </p:txBody>
          </p:sp>
          <p:sp>
            <p:nvSpPr>
              <p:cNvPr id="108" name="TextBox 107"/>
              <p:cNvSpPr txBox="1"/>
              <p:nvPr/>
            </p:nvSpPr>
            <p:spPr>
              <a:xfrm>
                <a:off x="10069215" y="13803869"/>
                <a:ext cx="718890" cy="335070"/>
              </a:xfrm>
              <a:prstGeom prst="rect">
                <a:avLst/>
              </a:prstGeom>
              <a:noFill/>
            </p:spPr>
            <p:txBody>
              <a:bodyPr wrap="square" rtlCol="0">
                <a:spAutoFit/>
              </a:bodyPr>
              <a:lstStyle/>
              <a:p>
                <a:r>
                  <a:rPr lang="en-US" sz="1600" dirty="0"/>
                  <a:t>1/2</a:t>
                </a:r>
              </a:p>
            </p:txBody>
          </p:sp>
          <p:sp>
            <p:nvSpPr>
              <p:cNvPr id="109" name="TextBox 108"/>
              <p:cNvSpPr txBox="1"/>
              <p:nvPr/>
            </p:nvSpPr>
            <p:spPr>
              <a:xfrm>
                <a:off x="10000969" y="14433604"/>
                <a:ext cx="872547" cy="335070"/>
              </a:xfrm>
              <a:prstGeom prst="rect">
                <a:avLst/>
              </a:prstGeom>
              <a:noFill/>
            </p:spPr>
            <p:txBody>
              <a:bodyPr wrap="square" rtlCol="0">
                <a:spAutoFit/>
              </a:bodyPr>
              <a:lstStyle/>
              <a:p>
                <a:r>
                  <a:rPr lang="en-US" sz="1600" dirty="0"/>
                  <a:t>-1/2</a:t>
                </a:r>
              </a:p>
            </p:txBody>
          </p:sp>
          <p:sp>
            <p:nvSpPr>
              <p:cNvPr id="110" name="TextBox 109"/>
              <p:cNvSpPr txBox="1"/>
              <p:nvPr/>
            </p:nvSpPr>
            <p:spPr>
              <a:xfrm>
                <a:off x="10000970" y="15099268"/>
                <a:ext cx="872547" cy="335070"/>
              </a:xfrm>
              <a:prstGeom prst="rect">
                <a:avLst/>
              </a:prstGeom>
              <a:noFill/>
            </p:spPr>
            <p:txBody>
              <a:bodyPr wrap="square" rtlCol="0">
                <a:spAutoFit/>
              </a:bodyPr>
              <a:lstStyle/>
              <a:p>
                <a:r>
                  <a:rPr lang="en-US" sz="1600" dirty="0"/>
                  <a:t>-3/2</a:t>
                </a:r>
              </a:p>
            </p:txBody>
          </p:sp>
          <p:sp>
            <p:nvSpPr>
              <p:cNvPr id="111" name="TextBox 110"/>
              <p:cNvSpPr txBox="1"/>
              <p:nvPr/>
            </p:nvSpPr>
            <p:spPr>
              <a:xfrm>
                <a:off x="10438677" y="14086428"/>
                <a:ext cx="718890" cy="335070"/>
              </a:xfrm>
              <a:prstGeom prst="rect">
                <a:avLst/>
              </a:prstGeom>
              <a:noFill/>
            </p:spPr>
            <p:txBody>
              <a:bodyPr wrap="square" rtlCol="0">
                <a:spAutoFit/>
              </a:bodyPr>
              <a:lstStyle/>
              <a:p>
                <a:r>
                  <a:rPr lang="en-US" sz="1600" dirty="0" err="1"/>
                  <a:t>m</a:t>
                </a:r>
                <a:r>
                  <a:rPr lang="en-US" sz="1600" baseline="-25000" dirty="0" err="1"/>
                  <a:t>J</a:t>
                </a:r>
                <a:endParaRPr lang="en-US" sz="1600" baseline="-25000" dirty="0"/>
              </a:p>
            </p:txBody>
          </p:sp>
        </p:grpSp>
        <p:sp>
          <p:nvSpPr>
            <p:cNvPr id="7" name="TextBox 6"/>
            <p:cNvSpPr txBox="1"/>
            <p:nvPr/>
          </p:nvSpPr>
          <p:spPr>
            <a:xfrm rot="20700000">
              <a:off x="2105334" y="4268652"/>
              <a:ext cx="4112223" cy="421526"/>
            </a:xfrm>
            <a:prstGeom prst="rect">
              <a:avLst/>
            </a:prstGeom>
            <a:noFill/>
          </p:spPr>
          <p:txBody>
            <a:bodyPr wrap="square" rtlCol="0">
              <a:spAutoFit/>
            </a:bodyPr>
            <a:lstStyle/>
            <a:p>
              <a:r>
                <a:rPr lang="en-US" dirty="0" smtClean="0"/>
                <a:t>Zeeman Effect</a:t>
              </a:r>
              <a:endParaRPr lang="en-US" dirty="0"/>
            </a:p>
          </p:txBody>
        </p:sp>
      </p:grpSp>
      <p:sp>
        <p:nvSpPr>
          <p:cNvPr id="2" name="Title 1"/>
          <p:cNvSpPr>
            <a:spLocks noGrp="1"/>
          </p:cNvSpPr>
          <p:nvPr>
            <p:ph type="title"/>
          </p:nvPr>
        </p:nvSpPr>
        <p:spPr/>
        <p:txBody>
          <a:bodyPr/>
          <a:lstStyle/>
          <a:p>
            <a:r>
              <a:rPr lang="en-US" dirty="0"/>
              <a:t>Motivation: Hydroxyl Radicals OH</a:t>
            </a:r>
            <a:r>
              <a:rPr lang="en-US" baseline="30000" dirty="0"/>
              <a:t>•</a:t>
            </a:r>
            <a:endParaRPr lang="en-US" dirty="0"/>
          </a:p>
        </p:txBody>
      </p:sp>
      <p:sp>
        <p:nvSpPr>
          <p:cNvPr id="3" name="Content Placeholder 2"/>
          <p:cNvSpPr>
            <a:spLocks noGrp="1"/>
          </p:cNvSpPr>
          <p:nvPr>
            <p:ph idx="1"/>
          </p:nvPr>
        </p:nvSpPr>
        <p:spPr/>
        <p:txBody>
          <a:bodyPr/>
          <a:lstStyle/>
          <a:p>
            <a:r>
              <a:rPr lang="en-US" dirty="0" smtClean="0"/>
              <a:t>Starts with Spectroscopy:</a:t>
            </a:r>
          </a:p>
          <a:p>
            <a:pPr lvl="1"/>
            <a:r>
              <a:rPr lang="en-US" dirty="0" smtClean="0"/>
              <a:t>980 THz Electronic</a:t>
            </a:r>
          </a:p>
          <a:p>
            <a:pPr lvl="1"/>
            <a:r>
              <a:rPr lang="en-US" dirty="0" smtClean="0"/>
              <a:t>112 THz Vibration</a:t>
            </a:r>
          </a:p>
          <a:p>
            <a:pPr lvl="1"/>
            <a:r>
              <a:rPr lang="en-US" dirty="0" smtClean="0"/>
              <a:t>567 GHz Rotation</a:t>
            </a:r>
          </a:p>
          <a:p>
            <a:r>
              <a:rPr lang="en-US" dirty="0" smtClean="0"/>
              <a:t>Hund’s </a:t>
            </a:r>
            <a:r>
              <a:rPr lang="en-US" dirty="0"/>
              <a:t>Case (a),  X</a:t>
            </a:r>
            <a:r>
              <a:rPr lang="el-GR" baseline="30000" dirty="0" smtClean="0"/>
              <a:t>2</a:t>
            </a:r>
            <a:r>
              <a:rPr lang="el-GR" dirty="0" smtClean="0"/>
              <a:t>Π</a:t>
            </a:r>
            <a:r>
              <a:rPr lang="el-GR" baseline="-25000" dirty="0" smtClean="0"/>
              <a:t>3/2</a:t>
            </a:r>
            <a:endParaRPr lang="en-US" dirty="0" smtClean="0"/>
          </a:p>
          <a:p>
            <a:endParaRPr lang="en-US" dirty="0"/>
          </a:p>
        </p:txBody>
      </p:sp>
      <p:grpSp>
        <p:nvGrpSpPr>
          <p:cNvPr id="5" name="Group 4"/>
          <p:cNvGrpSpPr/>
          <p:nvPr/>
        </p:nvGrpSpPr>
        <p:grpSpPr>
          <a:xfrm>
            <a:off x="5471319" y="1498921"/>
            <a:ext cx="3685781" cy="2090610"/>
            <a:chOff x="5442925" y="948629"/>
            <a:chExt cx="6261713" cy="5984134"/>
          </a:xfrm>
        </p:grpSpPr>
        <p:pic>
          <p:nvPicPr>
            <p:cNvPr id="7170" name="Picture 2" descr="https://upload.wikimedia.org/wikipedia/commons/2/24/Atmospheric_terahertz_transmittance_at_Mauna_Kea_%28simulated%29.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l="8931" t="11112" r="8847" b="10803"/>
            <a:stretch/>
          </p:blipFill>
          <p:spPr bwMode="auto">
            <a:xfrm>
              <a:off x="6065838" y="1803401"/>
              <a:ext cx="5638800" cy="4284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46938" y="5979274"/>
              <a:ext cx="3276600" cy="421526"/>
            </a:xfrm>
            <a:prstGeom prst="rect">
              <a:avLst/>
            </a:prstGeom>
            <a:noFill/>
          </p:spPr>
          <p:txBody>
            <a:bodyPr wrap="square" rtlCol="0">
              <a:spAutoFit/>
            </a:bodyPr>
            <a:lstStyle/>
            <a:p>
              <a:pPr algn="ctr"/>
              <a:r>
                <a:rPr lang="en-US" dirty="0" smtClean="0"/>
                <a:t>Wavelength</a:t>
              </a:r>
              <a:endParaRPr lang="en-US" dirty="0"/>
            </a:p>
          </p:txBody>
        </p:sp>
        <p:sp>
          <p:nvSpPr>
            <p:cNvPr id="6" name="TextBox 5"/>
            <p:cNvSpPr txBox="1"/>
            <p:nvPr/>
          </p:nvSpPr>
          <p:spPr>
            <a:xfrm rot="16200000">
              <a:off x="2808920" y="3582634"/>
              <a:ext cx="5984134" cy="716124"/>
            </a:xfrm>
            <a:prstGeom prst="rect">
              <a:avLst/>
            </a:prstGeom>
            <a:noFill/>
          </p:spPr>
          <p:txBody>
            <a:bodyPr wrap="square" rtlCol="0">
              <a:spAutoFit/>
            </a:bodyPr>
            <a:lstStyle/>
            <a:p>
              <a:pPr algn="ctr"/>
              <a:r>
                <a:rPr lang="en-US" dirty="0" smtClean="0"/>
                <a:t>Transmission</a:t>
              </a:r>
              <a:endParaRPr lang="en-US" dirty="0"/>
            </a:p>
          </p:txBody>
        </p:sp>
      </p:grpSp>
      <p:grpSp>
        <p:nvGrpSpPr>
          <p:cNvPr id="41" name="Group 24"/>
          <p:cNvGrpSpPr>
            <a:grpSpLocks/>
          </p:cNvGrpSpPr>
          <p:nvPr/>
        </p:nvGrpSpPr>
        <p:grpSpPr bwMode="auto">
          <a:xfrm>
            <a:off x="9451153" y="2085167"/>
            <a:ext cx="1907019" cy="1377338"/>
            <a:chOff x="381000" y="2209800"/>
            <a:chExt cx="1836390" cy="1295400"/>
          </a:xfrm>
        </p:grpSpPr>
        <p:sp>
          <p:nvSpPr>
            <p:cNvPr id="42" name="Line 26"/>
            <p:cNvSpPr>
              <a:spLocks noChangeShapeType="1"/>
            </p:cNvSpPr>
            <p:nvPr/>
          </p:nvSpPr>
          <p:spPr bwMode="auto">
            <a:xfrm flipV="1">
              <a:off x="914400" y="2971800"/>
              <a:ext cx="381000" cy="228600"/>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1350">
                <a:solidFill>
                  <a:srgbClr val="000000"/>
                </a:solidFill>
                <a:latin typeface="Comic Sans MS" pitchFamily="66" charset="0"/>
              </a:endParaRPr>
            </a:p>
          </p:txBody>
        </p:sp>
        <p:sp>
          <p:nvSpPr>
            <p:cNvPr id="43" name="Line 27"/>
            <p:cNvSpPr>
              <a:spLocks noChangeShapeType="1"/>
            </p:cNvSpPr>
            <p:nvPr/>
          </p:nvSpPr>
          <p:spPr bwMode="auto">
            <a:xfrm flipV="1">
              <a:off x="838200" y="2514600"/>
              <a:ext cx="304800" cy="609600"/>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1350">
                <a:solidFill>
                  <a:srgbClr val="000000"/>
                </a:solidFill>
                <a:latin typeface="Comic Sans MS" pitchFamily="66" charset="0"/>
              </a:endParaRPr>
            </a:p>
          </p:txBody>
        </p:sp>
        <p:sp>
          <p:nvSpPr>
            <p:cNvPr id="44" name="Line 28"/>
            <p:cNvSpPr>
              <a:spLocks noChangeShapeType="1"/>
            </p:cNvSpPr>
            <p:nvPr/>
          </p:nvSpPr>
          <p:spPr bwMode="auto">
            <a:xfrm flipV="1">
              <a:off x="838200" y="2500312"/>
              <a:ext cx="1090935" cy="623887"/>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1350">
                <a:solidFill>
                  <a:srgbClr val="000000"/>
                </a:solidFill>
                <a:latin typeface="Comic Sans MS" pitchFamily="66" charset="0"/>
              </a:endParaRPr>
            </a:p>
          </p:txBody>
        </p:sp>
        <p:grpSp>
          <p:nvGrpSpPr>
            <p:cNvPr id="45" name="Group 30"/>
            <p:cNvGrpSpPr>
              <a:grpSpLocks/>
            </p:cNvGrpSpPr>
            <p:nvPr/>
          </p:nvGrpSpPr>
          <p:grpSpPr bwMode="auto">
            <a:xfrm>
              <a:off x="381000" y="2971800"/>
              <a:ext cx="533400" cy="533400"/>
              <a:chOff x="720" y="2295"/>
              <a:chExt cx="336" cy="336"/>
            </a:xfrm>
          </p:grpSpPr>
          <p:sp>
            <p:nvSpPr>
              <p:cNvPr id="58" name="Oval 31"/>
              <p:cNvSpPr>
                <a:spLocks noChangeArrowheads="1"/>
              </p:cNvSpPr>
              <p:nvPr/>
            </p:nvSpPr>
            <p:spPr bwMode="auto">
              <a:xfrm>
                <a:off x="720" y="2295"/>
                <a:ext cx="336" cy="336"/>
              </a:xfrm>
              <a:prstGeom prst="ellipse">
                <a:avLst/>
              </a:prstGeom>
              <a:solidFill>
                <a:schemeClr val="accent2"/>
              </a:solidFill>
              <a:ln w="9525">
                <a:solidFill>
                  <a:srgbClr val="000000"/>
                </a:solidFill>
                <a:round/>
                <a:headEnd/>
                <a:tailEnd/>
              </a:ln>
            </p:spPr>
            <p:txBody>
              <a:bodyPr wrap="none" anchor="ctr"/>
              <a:lstStyle/>
              <a:p>
                <a:pPr fontAlgn="base">
                  <a:spcBef>
                    <a:spcPct val="0"/>
                  </a:spcBef>
                  <a:spcAft>
                    <a:spcPct val="0"/>
                  </a:spcAft>
                </a:pPr>
                <a:endParaRPr lang="en-US" sz="1350">
                  <a:solidFill>
                    <a:srgbClr val="000000"/>
                  </a:solidFill>
                  <a:cs typeface="Arial" pitchFamily="34" charset="0"/>
                </a:endParaRPr>
              </a:p>
            </p:txBody>
          </p:sp>
          <p:sp>
            <p:nvSpPr>
              <p:cNvPr id="59" name="Text Box 32"/>
              <p:cNvSpPr txBox="1">
                <a:spLocks noChangeArrowheads="1"/>
              </p:cNvSpPr>
              <p:nvPr/>
            </p:nvSpPr>
            <p:spPr bwMode="auto">
              <a:xfrm>
                <a:off x="798" y="2367"/>
                <a:ext cx="173" cy="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itchFamily="66" charset="0"/>
                  </a:defRPr>
                </a:lvl1pPr>
                <a:lvl2pPr marL="742950" indent="-285750" eaLnBrk="0" hangingPunct="0">
                  <a:defRPr sz="2000">
                    <a:solidFill>
                      <a:schemeClr val="tx1"/>
                    </a:solidFill>
                    <a:latin typeface="Comic Sans MS" pitchFamily="66" charset="0"/>
                  </a:defRPr>
                </a:lvl2pPr>
                <a:lvl3pPr marL="1143000" indent="-228600" eaLnBrk="0" hangingPunct="0">
                  <a:defRPr sz="2000">
                    <a:solidFill>
                      <a:schemeClr val="tx1"/>
                    </a:solidFill>
                    <a:latin typeface="Comic Sans MS" pitchFamily="66" charset="0"/>
                  </a:defRPr>
                </a:lvl3pPr>
                <a:lvl4pPr marL="1600200" indent="-228600" eaLnBrk="0" hangingPunct="0">
                  <a:defRPr sz="2000">
                    <a:solidFill>
                      <a:schemeClr val="tx1"/>
                    </a:solidFill>
                    <a:latin typeface="Comic Sans MS" pitchFamily="66" charset="0"/>
                  </a:defRPr>
                </a:lvl4pPr>
                <a:lvl5pPr marL="2057400" indent="-228600" eaLnBrk="0" hangingPunct="0">
                  <a:defRPr sz="2000">
                    <a:solidFill>
                      <a:schemeClr val="tx1"/>
                    </a:solidFill>
                    <a:latin typeface="Comic Sans MS" pitchFamily="66" charset="0"/>
                  </a:defRPr>
                </a:lvl5pPr>
                <a:lvl6pPr marL="2514600" indent="-228600" eaLnBrk="0" fontAlgn="base" hangingPunct="0">
                  <a:spcBef>
                    <a:spcPct val="0"/>
                  </a:spcBef>
                  <a:spcAft>
                    <a:spcPct val="0"/>
                  </a:spcAft>
                  <a:defRPr sz="2000">
                    <a:solidFill>
                      <a:schemeClr val="tx1"/>
                    </a:solidFill>
                    <a:latin typeface="Comic Sans MS" pitchFamily="66" charset="0"/>
                  </a:defRPr>
                </a:lvl6pPr>
                <a:lvl7pPr marL="2971800" indent="-228600" eaLnBrk="0" fontAlgn="base" hangingPunct="0">
                  <a:spcBef>
                    <a:spcPct val="0"/>
                  </a:spcBef>
                  <a:spcAft>
                    <a:spcPct val="0"/>
                  </a:spcAft>
                  <a:defRPr sz="2000">
                    <a:solidFill>
                      <a:schemeClr val="tx1"/>
                    </a:solidFill>
                    <a:latin typeface="Comic Sans MS" pitchFamily="66" charset="0"/>
                  </a:defRPr>
                </a:lvl7pPr>
                <a:lvl8pPr marL="3429000" indent="-228600" eaLnBrk="0" fontAlgn="base" hangingPunct="0">
                  <a:spcBef>
                    <a:spcPct val="0"/>
                  </a:spcBef>
                  <a:spcAft>
                    <a:spcPct val="0"/>
                  </a:spcAft>
                  <a:defRPr sz="2000">
                    <a:solidFill>
                      <a:schemeClr val="tx1"/>
                    </a:solidFill>
                    <a:latin typeface="Comic Sans MS" pitchFamily="66" charset="0"/>
                  </a:defRPr>
                </a:lvl8pPr>
                <a:lvl9pPr marL="3886200" indent="-228600" eaLnBrk="0" fontAlgn="base" hangingPunct="0">
                  <a:spcBef>
                    <a:spcPct val="0"/>
                  </a:spcBef>
                  <a:spcAft>
                    <a:spcPct val="0"/>
                  </a:spcAft>
                  <a:defRPr sz="2000">
                    <a:solidFill>
                      <a:schemeClr val="tx1"/>
                    </a:solidFill>
                    <a:latin typeface="Comic Sans MS" pitchFamily="66" charset="0"/>
                  </a:defRPr>
                </a:lvl9pPr>
              </a:lstStyle>
              <a:p>
                <a:pPr eaLnBrk="1" fontAlgn="base" hangingPunct="1">
                  <a:spcBef>
                    <a:spcPct val="0"/>
                  </a:spcBef>
                  <a:spcAft>
                    <a:spcPct val="0"/>
                  </a:spcAft>
                </a:pPr>
                <a:r>
                  <a:rPr lang="en-US" sz="1600" dirty="0">
                    <a:solidFill>
                      <a:srgbClr val="FFFFFF"/>
                    </a:solidFill>
                    <a:latin typeface="Tahoma" pitchFamily="34" charset="0"/>
                    <a:cs typeface="Arial" pitchFamily="34" charset="0"/>
                  </a:rPr>
                  <a:t>O</a:t>
                </a:r>
              </a:p>
            </p:txBody>
          </p:sp>
        </p:grpSp>
        <p:sp>
          <p:nvSpPr>
            <p:cNvPr id="46" name="Oval 34"/>
            <p:cNvSpPr>
              <a:spLocks noChangeArrowheads="1"/>
            </p:cNvSpPr>
            <p:nvPr/>
          </p:nvSpPr>
          <p:spPr bwMode="auto">
            <a:xfrm>
              <a:off x="1912590" y="2289820"/>
              <a:ext cx="304800" cy="304800"/>
            </a:xfrm>
            <a:prstGeom prst="ellipse">
              <a:avLst/>
            </a:prstGeom>
            <a:solidFill>
              <a:schemeClr val="accent1"/>
            </a:solidFill>
            <a:ln w="9525">
              <a:solidFill>
                <a:srgbClr val="000000"/>
              </a:solidFill>
              <a:round/>
              <a:headEnd/>
              <a:tailEnd/>
            </a:ln>
          </p:spPr>
          <p:txBody>
            <a:bodyPr wrap="none" anchor="ctr"/>
            <a:lstStyle/>
            <a:p>
              <a:pPr fontAlgn="base">
                <a:spcBef>
                  <a:spcPct val="0"/>
                </a:spcBef>
                <a:spcAft>
                  <a:spcPct val="0"/>
                </a:spcAft>
              </a:pPr>
              <a:endParaRPr lang="en-US" sz="1350">
                <a:solidFill>
                  <a:srgbClr val="000000"/>
                </a:solidFill>
                <a:cs typeface="Arial" pitchFamily="34" charset="0"/>
              </a:endParaRPr>
            </a:p>
          </p:txBody>
        </p:sp>
        <p:sp>
          <p:nvSpPr>
            <p:cNvPr id="47" name="Text Box 35"/>
            <p:cNvSpPr txBox="1">
              <a:spLocks noChangeArrowheads="1"/>
            </p:cNvSpPr>
            <p:nvPr/>
          </p:nvSpPr>
          <p:spPr bwMode="auto">
            <a:xfrm>
              <a:off x="1913001" y="2285961"/>
              <a:ext cx="228071" cy="31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itchFamily="66" charset="0"/>
                </a:defRPr>
              </a:lvl1pPr>
              <a:lvl2pPr marL="742950" indent="-285750" eaLnBrk="0" hangingPunct="0">
                <a:defRPr sz="2000">
                  <a:solidFill>
                    <a:schemeClr val="tx1"/>
                  </a:solidFill>
                  <a:latin typeface="Comic Sans MS" pitchFamily="66" charset="0"/>
                </a:defRPr>
              </a:lvl2pPr>
              <a:lvl3pPr marL="1143000" indent="-228600" eaLnBrk="0" hangingPunct="0">
                <a:defRPr sz="2000">
                  <a:solidFill>
                    <a:schemeClr val="tx1"/>
                  </a:solidFill>
                  <a:latin typeface="Comic Sans MS" pitchFamily="66" charset="0"/>
                </a:defRPr>
              </a:lvl3pPr>
              <a:lvl4pPr marL="1600200" indent="-228600" eaLnBrk="0" hangingPunct="0">
                <a:defRPr sz="2000">
                  <a:solidFill>
                    <a:schemeClr val="tx1"/>
                  </a:solidFill>
                  <a:latin typeface="Comic Sans MS" pitchFamily="66" charset="0"/>
                </a:defRPr>
              </a:lvl4pPr>
              <a:lvl5pPr marL="2057400" indent="-228600" eaLnBrk="0" hangingPunct="0">
                <a:defRPr sz="2000">
                  <a:solidFill>
                    <a:schemeClr val="tx1"/>
                  </a:solidFill>
                  <a:latin typeface="Comic Sans MS" pitchFamily="66" charset="0"/>
                </a:defRPr>
              </a:lvl5pPr>
              <a:lvl6pPr marL="2514600" indent="-228600" eaLnBrk="0" fontAlgn="base" hangingPunct="0">
                <a:spcBef>
                  <a:spcPct val="0"/>
                </a:spcBef>
                <a:spcAft>
                  <a:spcPct val="0"/>
                </a:spcAft>
                <a:defRPr sz="2000">
                  <a:solidFill>
                    <a:schemeClr val="tx1"/>
                  </a:solidFill>
                  <a:latin typeface="Comic Sans MS" pitchFamily="66" charset="0"/>
                </a:defRPr>
              </a:lvl6pPr>
              <a:lvl7pPr marL="2971800" indent="-228600" eaLnBrk="0" fontAlgn="base" hangingPunct="0">
                <a:spcBef>
                  <a:spcPct val="0"/>
                </a:spcBef>
                <a:spcAft>
                  <a:spcPct val="0"/>
                </a:spcAft>
                <a:defRPr sz="2000">
                  <a:solidFill>
                    <a:schemeClr val="tx1"/>
                  </a:solidFill>
                  <a:latin typeface="Comic Sans MS" pitchFamily="66" charset="0"/>
                </a:defRPr>
              </a:lvl7pPr>
              <a:lvl8pPr marL="3429000" indent="-228600" eaLnBrk="0" fontAlgn="base" hangingPunct="0">
                <a:spcBef>
                  <a:spcPct val="0"/>
                </a:spcBef>
                <a:spcAft>
                  <a:spcPct val="0"/>
                </a:spcAft>
                <a:defRPr sz="2000">
                  <a:solidFill>
                    <a:schemeClr val="tx1"/>
                  </a:solidFill>
                  <a:latin typeface="Comic Sans MS" pitchFamily="66" charset="0"/>
                </a:defRPr>
              </a:lvl8pPr>
              <a:lvl9pPr marL="3886200" indent="-228600" eaLnBrk="0" fontAlgn="base" hangingPunct="0">
                <a:spcBef>
                  <a:spcPct val="0"/>
                </a:spcBef>
                <a:spcAft>
                  <a:spcPct val="0"/>
                </a:spcAft>
                <a:defRPr sz="2000">
                  <a:solidFill>
                    <a:schemeClr val="tx1"/>
                  </a:solidFill>
                  <a:latin typeface="Comic Sans MS" pitchFamily="66" charset="0"/>
                </a:defRPr>
              </a:lvl9pPr>
            </a:lstStyle>
            <a:p>
              <a:pPr eaLnBrk="1" fontAlgn="base" hangingPunct="1">
                <a:spcBef>
                  <a:spcPct val="0"/>
                </a:spcBef>
                <a:spcAft>
                  <a:spcPct val="0"/>
                </a:spcAft>
              </a:pPr>
              <a:r>
                <a:rPr lang="en-US" sz="1600" dirty="0">
                  <a:solidFill>
                    <a:srgbClr val="FFFFFF"/>
                  </a:solidFill>
                  <a:latin typeface="Tahoma" pitchFamily="34" charset="0"/>
                  <a:cs typeface="Arial" pitchFamily="34" charset="0"/>
                </a:rPr>
                <a:t>H</a:t>
              </a:r>
            </a:p>
          </p:txBody>
        </p:sp>
        <p:sp>
          <p:nvSpPr>
            <p:cNvPr id="48" name="Line 38"/>
            <p:cNvSpPr>
              <a:spLocks noChangeShapeType="1"/>
            </p:cNvSpPr>
            <p:nvPr/>
          </p:nvSpPr>
          <p:spPr bwMode="auto">
            <a:xfrm>
              <a:off x="1143000" y="2514599"/>
              <a:ext cx="152400" cy="381000"/>
            </a:xfrm>
            <a:prstGeom prst="line">
              <a:avLst/>
            </a:prstGeom>
            <a:noFill/>
            <a:ln w="19050" cap="rnd">
              <a:solidFill>
                <a:srgbClr val="000000"/>
              </a:solidFill>
              <a:prstDash val="sysDot"/>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1350">
                <a:solidFill>
                  <a:srgbClr val="000000"/>
                </a:solidFill>
                <a:latin typeface="Comic Sans MS" pitchFamily="66" charset="0"/>
              </a:endParaRPr>
            </a:p>
          </p:txBody>
        </p:sp>
        <p:sp>
          <p:nvSpPr>
            <p:cNvPr id="49" name="Line 39"/>
            <p:cNvSpPr>
              <a:spLocks noChangeShapeType="1"/>
            </p:cNvSpPr>
            <p:nvPr/>
          </p:nvSpPr>
          <p:spPr bwMode="auto">
            <a:xfrm flipV="1">
              <a:off x="1371600" y="2209800"/>
              <a:ext cx="304800" cy="609600"/>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1350">
                <a:solidFill>
                  <a:srgbClr val="000000"/>
                </a:solidFill>
                <a:latin typeface="Comic Sans MS" pitchFamily="66" charset="0"/>
              </a:endParaRPr>
            </a:p>
          </p:txBody>
        </p:sp>
        <p:sp>
          <p:nvSpPr>
            <p:cNvPr id="50" name="Line 40"/>
            <p:cNvSpPr>
              <a:spLocks noChangeShapeType="1"/>
            </p:cNvSpPr>
            <p:nvPr/>
          </p:nvSpPr>
          <p:spPr bwMode="auto">
            <a:xfrm>
              <a:off x="1676400" y="2286000"/>
              <a:ext cx="152400" cy="304800"/>
            </a:xfrm>
            <a:prstGeom prst="line">
              <a:avLst/>
            </a:prstGeom>
            <a:noFill/>
            <a:ln w="19050" cap="rnd">
              <a:solidFill>
                <a:srgbClr val="000000"/>
              </a:solidFill>
              <a:prstDash val="sysDot"/>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1350">
                <a:solidFill>
                  <a:srgbClr val="000000"/>
                </a:solidFill>
                <a:latin typeface="Comic Sans MS" pitchFamily="66" charset="0"/>
              </a:endParaRPr>
            </a:p>
          </p:txBody>
        </p:sp>
        <p:sp>
          <p:nvSpPr>
            <p:cNvPr id="51" name="Text Box 41"/>
            <p:cNvSpPr txBox="1">
              <a:spLocks noChangeArrowheads="1"/>
            </p:cNvSpPr>
            <p:nvPr/>
          </p:nvSpPr>
          <p:spPr bwMode="auto">
            <a:xfrm>
              <a:off x="775802" y="2546171"/>
              <a:ext cx="245357" cy="31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itchFamily="66" charset="0"/>
                </a:defRPr>
              </a:lvl1pPr>
              <a:lvl2pPr marL="742950" indent="-285750" eaLnBrk="0" hangingPunct="0">
                <a:defRPr sz="2000">
                  <a:solidFill>
                    <a:schemeClr val="tx1"/>
                  </a:solidFill>
                  <a:latin typeface="Comic Sans MS" pitchFamily="66" charset="0"/>
                </a:defRPr>
              </a:lvl2pPr>
              <a:lvl3pPr marL="1143000" indent="-228600" eaLnBrk="0" hangingPunct="0">
                <a:defRPr sz="2000">
                  <a:solidFill>
                    <a:schemeClr val="tx1"/>
                  </a:solidFill>
                  <a:latin typeface="Comic Sans MS" pitchFamily="66" charset="0"/>
                </a:defRPr>
              </a:lvl3pPr>
              <a:lvl4pPr marL="1600200" indent="-228600" eaLnBrk="0" hangingPunct="0">
                <a:defRPr sz="2000">
                  <a:solidFill>
                    <a:schemeClr val="tx1"/>
                  </a:solidFill>
                  <a:latin typeface="Comic Sans MS" pitchFamily="66" charset="0"/>
                </a:defRPr>
              </a:lvl4pPr>
              <a:lvl5pPr marL="2057400" indent="-228600" eaLnBrk="0" hangingPunct="0">
                <a:defRPr sz="2000">
                  <a:solidFill>
                    <a:schemeClr val="tx1"/>
                  </a:solidFill>
                  <a:latin typeface="Comic Sans MS" pitchFamily="66" charset="0"/>
                </a:defRPr>
              </a:lvl5pPr>
              <a:lvl6pPr marL="2514600" indent="-228600" eaLnBrk="0" fontAlgn="base" hangingPunct="0">
                <a:spcBef>
                  <a:spcPct val="0"/>
                </a:spcBef>
                <a:spcAft>
                  <a:spcPct val="0"/>
                </a:spcAft>
                <a:defRPr sz="2000">
                  <a:solidFill>
                    <a:schemeClr val="tx1"/>
                  </a:solidFill>
                  <a:latin typeface="Comic Sans MS" pitchFamily="66" charset="0"/>
                </a:defRPr>
              </a:lvl6pPr>
              <a:lvl7pPr marL="2971800" indent="-228600" eaLnBrk="0" fontAlgn="base" hangingPunct="0">
                <a:spcBef>
                  <a:spcPct val="0"/>
                </a:spcBef>
                <a:spcAft>
                  <a:spcPct val="0"/>
                </a:spcAft>
                <a:defRPr sz="2000">
                  <a:solidFill>
                    <a:schemeClr val="tx1"/>
                  </a:solidFill>
                  <a:latin typeface="Comic Sans MS" pitchFamily="66" charset="0"/>
                </a:defRPr>
              </a:lvl7pPr>
              <a:lvl8pPr marL="3429000" indent="-228600" eaLnBrk="0" fontAlgn="base" hangingPunct="0">
                <a:spcBef>
                  <a:spcPct val="0"/>
                </a:spcBef>
                <a:spcAft>
                  <a:spcPct val="0"/>
                </a:spcAft>
                <a:defRPr sz="2000">
                  <a:solidFill>
                    <a:schemeClr val="tx1"/>
                  </a:solidFill>
                  <a:latin typeface="Comic Sans MS" pitchFamily="66" charset="0"/>
                </a:defRPr>
              </a:lvl8pPr>
              <a:lvl9pPr marL="3886200" indent="-228600" eaLnBrk="0" fontAlgn="base" hangingPunct="0">
                <a:spcBef>
                  <a:spcPct val="0"/>
                </a:spcBef>
                <a:spcAft>
                  <a:spcPct val="0"/>
                </a:spcAft>
                <a:defRPr sz="2000">
                  <a:solidFill>
                    <a:schemeClr val="tx1"/>
                  </a:solidFill>
                  <a:latin typeface="Comic Sans MS" pitchFamily="66" charset="0"/>
                </a:defRPr>
              </a:lvl9pPr>
            </a:lstStyle>
            <a:p>
              <a:pPr eaLnBrk="1" fontAlgn="base" hangingPunct="1">
                <a:spcBef>
                  <a:spcPct val="0"/>
                </a:spcBef>
                <a:spcAft>
                  <a:spcPct val="0"/>
                </a:spcAft>
              </a:pPr>
              <a:r>
                <a:rPr lang="en-US" sz="1600">
                  <a:solidFill>
                    <a:srgbClr val="000000"/>
                  </a:solidFill>
                  <a:latin typeface="Tahoma" pitchFamily="34" charset="0"/>
                  <a:cs typeface="Arial" pitchFamily="34" charset="0"/>
                </a:rPr>
                <a:t>L</a:t>
              </a:r>
            </a:p>
          </p:txBody>
        </p:sp>
        <p:sp>
          <p:nvSpPr>
            <p:cNvPr id="52" name="Text Box 42"/>
            <p:cNvSpPr txBox="1">
              <a:spLocks noChangeArrowheads="1"/>
            </p:cNvSpPr>
            <p:nvPr/>
          </p:nvSpPr>
          <p:spPr bwMode="auto">
            <a:xfrm>
              <a:off x="1298816" y="2307074"/>
              <a:ext cx="262555" cy="31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itchFamily="66" charset="0"/>
                </a:defRPr>
              </a:lvl1pPr>
              <a:lvl2pPr marL="742950" indent="-285750" eaLnBrk="0" hangingPunct="0">
                <a:defRPr sz="2000">
                  <a:solidFill>
                    <a:schemeClr val="tx1"/>
                  </a:solidFill>
                  <a:latin typeface="Comic Sans MS" pitchFamily="66" charset="0"/>
                </a:defRPr>
              </a:lvl2pPr>
              <a:lvl3pPr marL="1143000" indent="-228600" eaLnBrk="0" hangingPunct="0">
                <a:defRPr sz="2000">
                  <a:solidFill>
                    <a:schemeClr val="tx1"/>
                  </a:solidFill>
                  <a:latin typeface="Comic Sans MS" pitchFamily="66" charset="0"/>
                </a:defRPr>
              </a:lvl3pPr>
              <a:lvl4pPr marL="1600200" indent="-228600" eaLnBrk="0" hangingPunct="0">
                <a:defRPr sz="2000">
                  <a:solidFill>
                    <a:schemeClr val="tx1"/>
                  </a:solidFill>
                  <a:latin typeface="Comic Sans MS" pitchFamily="66" charset="0"/>
                </a:defRPr>
              </a:lvl4pPr>
              <a:lvl5pPr marL="2057400" indent="-228600" eaLnBrk="0" hangingPunct="0">
                <a:defRPr sz="2000">
                  <a:solidFill>
                    <a:schemeClr val="tx1"/>
                  </a:solidFill>
                  <a:latin typeface="Comic Sans MS" pitchFamily="66" charset="0"/>
                </a:defRPr>
              </a:lvl5pPr>
              <a:lvl6pPr marL="2514600" indent="-228600" eaLnBrk="0" fontAlgn="base" hangingPunct="0">
                <a:spcBef>
                  <a:spcPct val="0"/>
                </a:spcBef>
                <a:spcAft>
                  <a:spcPct val="0"/>
                </a:spcAft>
                <a:defRPr sz="2000">
                  <a:solidFill>
                    <a:schemeClr val="tx1"/>
                  </a:solidFill>
                  <a:latin typeface="Comic Sans MS" pitchFamily="66" charset="0"/>
                </a:defRPr>
              </a:lvl6pPr>
              <a:lvl7pPr marL="2971800" indent="-228600" eaLnBrk="0" fontAlgn="base" hangingPunct="0">
                <a:spcBef>
                  <a:spcPct val="0"/>
                </a:spcBef>
                <a:spcAft>
                  <a:spcPct val="0"/>
                </a:spcAft>
                <a:defRPr sz="2000">
                  <a:solidFill>
                    <a:schemeClr val="tx1"/>
                  </a:solidFill>
                  <a:latin typeface="Comic Sans MS" pitchFamily="66" charset="0"/>
                </a:defRPr>
              </a:lvl7pPr>
              <a:lvl8pPr marL="3429000" indent="-228600" eaLnBrk="0" fontAlgn="base" hangingPunct="0">
                <a:spcBef>
                  <a:spcPct val="0"/>
                </a:spcBef>
                <a:spcAft>
                  <a:spcPct val="0"/>
                </a:spcAft>
                <a:defRPr sz="2000">
                  <a:solidFill>
                    <a:schemeClr val="tx1"/>
                  </a:solidFill>
                  <a:latin typeface="Comic Sans MS" pitchFamily="66" charset="0"/>
                </a:defRPr>
              </a:lvl8pPr>
              <a:lvl9pPr marL="3886200" indent="-228600" eaLnBrk="0" fontAlgn="base" hangingPunct="0">
                <a:spcBef>
                  <a:spcPct val="0"/>
                </a:spcBef>
                <a:spcAft>
                  <a:spcPct val="0"/>
                </a:spcAft>
                <a:defRPr sz="2000">
                  <a:solidFill>
                    <a:schemeClr val="tx1"/>
                  </a:solidFill>
                  <a:latin typeface="Comic Sans MS" pitchFamily="66" charset="0"/>
                </a:defRPr>
              </a:lvl9pPr>
            </a:lstStyle>
            <a:p>
              <a:pPr eaLnBrk="1" fontAlgn="base" hangingPunct="1">
                <a:spcBef>
                  <a:spcPct val="0"/>
                </a:spcBef>
                <a:spcAft>
                  <a:spcPct val="0"/>
                </a:spcAft>
              </a:pPr>
              <a:r>
                <a:rPr lang="en-US" sz="1600">
                  <a:solidFill>
                    <a:srgbClr val="000000"/>
                  </a:solidFill>
                  <a:latin typeface="Tahoma" pitchFamily="34" charset="0"/>
                  <a:cs typeface="Arial" pitchFamily="34" charset="0"/>
                </a:rPr>
                <a:t>S</a:t>
              </a:r>
            </a:p>
          </p:txBody>
        </p:sp>
        <p:sp>
          <p:nvSpPr>
            <p:cNvPr id="53" name="Line 43"/>
            <p:cNvSpPr>
              <a:spLocks noChangeShapeType="1"/>
            </p:cNvSpPr>
            <p:nvPr/>
          </p:nvSpPr>
          <p:spPr bwMode="auto">
            <a:xfrm flipV="1">
              <a:off x="1447800" y="2667000"/>
              <a:ext cx="381000" cy="228600"/>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1350">
                <a:solidFill>
                  <a:srgbClr val="000000"/>
                </a:solidFill>
                <a:latin typeface="Comic Sans MS" pitchFamily="66" charset="0"/>
              </a:endParaRPr>
            </a:p>
          </p:txBody>
        </p:sp>
        <p:sp>
          <p:nvSpPr>
            <p:cNvPr id="54" name="Text Box 44"/>
            <p:cNvSpPr txBox="1">
              <a:spLocks noChangeArrowheads="1"/>
            </p:cNvSpPr>
            <p:nvPr/>
          </p:nvSpPr>
          <p:spPr bwMode="auto">
            <a:xfrm>
              <a:off x="985220" y="3018724"/>
              <a:ext cx="237331" cy="31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itchFamily="66" charset="0"/>
                </a:defRPr>
              </a:lvl1pPr>
              <a:lvl2pPr marL="742950" indent="-285750" eaLnBrk="0" hangingPunct="0">
                <a:defRPr sz="2000">
                  <a:solidFill>
                    <a:schemeClr val="tx1"/>
                  </a:solidFill>
                  <a:latin typeface="Comic Sans MS" pitchFamily="66" charset="0"/>
                </a:defRPr>
              </a:lvl2pPr>
              <a:lvl3pPr marL="1143000" indent="-228600" eaLnBrk="0" hangingPunct="0">
                <a:defRPr sz="2000">
                  <a:solidFill>
                    <a:schemeClr val="tx1"/>
                  </a:solidFill>
                  <a:latin typeface="Comic Sans MS" pitchFamily="66" charset="0"/>
                </a:defRPr>
              </a:lvl3pPr>
              <a:lvl4pPr marL="1600200" indent="-228600" eaLnBrk="0" hangingPunct="0">
                <a:defRPr sz="2000">
                  <a:solidFill>
                    <a:schemeClr val="tx1"/>
                  </a:solidFill>
                  <a:latin typeface="Comic Sans MS" pitchFamily="66" charset="0"/>
                </a:defRPr>
              </a:lvl4pPr>
              <a:lvl5pPr marL="2057400" indent="-228600" eaLnBrk="0" hangingPunct="0">
                <a:defRPr sz="2000">
                  <a:solidFill>
                    <a:schemeClr val="tx1"/>
                  </a:solidFill>
                  <a:latin typeface="Comic Sans MS" pitchFamily="66" charset="0"/>
                </a:defRPr>
              </a:lvl5pPr>
              <a:lvl6pPr marL="2514600" indent="-228600" eaLnBrk="0" fontAlgn="base" hangingPunct="0">
                <a:spcBef>
                  <a:spcPct val="0"/>
                </a:spcBef>
                <a:spcAft>
                  <a:spcPct val="0"/>
                </a:spcAft>
                <a:defRPr sz="2000">
                  <a:solidFill>
                    <a:schemeClr val="tx1"/>
                  </a:solidFill>
                  <a:latin typeface="Comic Sans MS" pitchFamily="66" charset="0"/>
                </a:defRPr>
              </a:lvl6pPr>
              <a:lvl7pPr marL="2971800" indent="-228600" eaLnBrk="0" fontAlgn="base" hangingPunct="0">
                <a:spcBef>
                  <a:spcPct val="0"/>
                </a:spcBef>
                <a:spcAft>
                  <a:spcPct val="0"/>
                </a:spcAft>
                <a:defRPr sz="2000">
                  <a:solidFill>
                    <a:schemeClr val="tx1"/>
                  </a:solidFill>
                  <a:latin typeface="Comic Sans MS" pitchFamily="66" charset="0"/>
                </a:defRPr>
              </a:lvl7pPr>
              <a:lvl8pPr marL="3429000" indent="-228600" eaLnBrk="0" fontAlgn="base" hangingPunct="0">
                <a:spcBef>
                  <a:spcPct val="0"/>
                </a:spcBef>
                <a:spcAft>
                  <a:spcPct val="0"/>
                </a:spcAft>
                <a:defRPr sz="2000">
                  <a:solidFill>
                    <a:schemeClr val="tx1"/>
                  </a:solidFill>
                  <a:latin typeface="Comic Sans MS" pitchFamily="66" charset="0"/>
                </a:defRPr>
              </a:lvl8pPr>
              <a:lvl9pPr marL="3886200" indent="-228600" eaLnBrk="0" fontAlgn="base" hangingPunct="0">
                <a:spcBef>
                  <a:spcPct val="0"/>
                </a:spcBef>
                <a:spcAft>
                  <a:spcPct val="0"/>
                </a:spcAft>
                <a:defRPr sz="2000">
                  <a:solidFill>
                    <a:schemeClr val="tx1"/>
                  </a:solidFill>
                  <a:latin typeface="Comic Sans MS" pitchFamily="66" charset="0"/>
                </a:defRPr>
              </a:lvl9pPr>
            </a:lstStyle>
            <a:p>
              <a:pPr eaLnBrk="1" fontAlgn="base" hangingPunct="1">
                <a:spcBef>
                  <a:spcPct val="0"/>
                </a:spcBef>
                <a:spcAft>
                  <a:spcPct val="0"/>
                </a:spcAft>
              </a:pPr>
              <a:r>
                <a:rPr lang="en-US" sz="1600" dirty="0">
                  <a:solidFill>
                    <a:srgbClr val="000000"/>
                  </a:solidFill>
                  <a:latin typeface="Symbol" pitchFamily="18" charset="2"/>
                  <a:cs typeface="Arial" pitchFamily="34" charset="0"/>
                </a:rPr>
                <a:t>L</a:t>
              </a:r>
            </a:p>
          </p:txBody>
        </p:sp>
        <p:sp>
          <p:nvSpPr>
            <p:cNvPr id="55" name="Text Box 45"/>
            <p:cNvSpPr txBox="1">
              <a:spLocks noChangeArrowheads="1"/>
            </p:cNvSpPr>
            <p:nvPr/>
          </p:nvSpPr>
          <p:spPr bwMode="auto">
            <a:xfrm>
              <a:off x="1558881" y="2713020"/>
              <a:ext cx="287778" cy="31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itchFamily="66" charset="0"/>
                </a:defRPr>
              </a:lvl1pPr>
              <a:lvl2pPr marL="742950" indent="-285750" eaLnBrk="0" hangingPunct="0">
                <a:defRPr sz="2000">
                  <a:solidFill>
                    <a:schemeClr val="tx1"/>
                  </a:solidFill>
                  <a:latin typeface="Comic Sans MS" pitchFamily="66" charset="0"/>
                </a:defRPr>
              </a:lvl2pPr>
              <a:lvl3pPr marL="1143000" indent="-228600" eaLnBrk="0" hangingPunct="0">
                <a:defRPr sz="2000">
                  <a:solidFill>
                    <a:schemeClr val="tx1"/>
                  </a:solidFill>
                  <a:latin typeface="Comic Sans MS" pitchFamily="66" charset="0"/>
                </a:defRPr>
              </a:lvl3pPr>
              <a:lvl4pPr marL="1600200" indent="-228600" eaLnBrk="0" hangingPunct="0">
                <a:defRPr sz="2000">
                  <a:solidFill>
                    <a:schemeClr val="tx1"/>
                  </a:solidFill>
                  <a:latin typeface="Comic Sans MS" pitchFamily="66" charset="0"/>
                </a:defRPr>
              </a:lvl4pPr>
              <a:lvl5pPr marL="2057400" indent="-228600" eaLnBrk="0" hangingPunct="0">
                <a:defRPr sz="2000">
                  <a:solidFill>
                    <a:schemeClr val="tx1"/>
                  </a:solidFill>
                  <a:latin typeface="Comic Sans MS" pitchFamily="66" charset="0"/>
                </a:defRPr>
              </a:lvl5pPr>
              <a:lvl6pPr marL="2514600" indent="-228600" eaLnBrk="0" fontAlgn="base" hangingPunct="0">
                <a:spcBef>
                  <a:spcPct val="0"/>
                </a:spcBef>
                <a:spcAft>
                  <a:spcPct val="0"/>
                </a:spcAft>
                <a:defRPr sz="2000">
                  <a:solidFill>
                    <a:schemeClr val="tx1"/>
                  </a:solidFill>
                  <a:latin typeface="Comic Sans MS" pitchFamily="66" charset="0"/>
                </a:defRPr>
              </a:lvl6pPr>
              <a:lvl7pPr marL="2971800" indent="-228600" eaLnBrk="0" fontAlgn="base" hangingPunct="0">
                <a:spcBef>
                  <a:spcPct val="0"/>
                </a:spcBef>
                <a:spcAft>
                  <a:spcPct val="0"/>
                </a:spcAft>
                <a:defRPr sz="2000">
                  <a:solidFill>
                    <a:schemeClr val="tx1"/>
                  </a:solidFill>
                  <a:latin typeface="Comic Sans MS" pitchFamily="66" charset="0"/>
                </a:defRPr>
              </a:lvl7pPr>
              <a:lvl8pPr marL="3429000" indent="-228600" eaLnBrk="0" fontAlgn="base" hangingPunct="0">
                <a:spcBef>
                  <a:spcPct val="0"/>
                </a:spcBef>
                <a:spcAft>
                  <a:spcPct val="0"/>
                </a:spcAft>
                <a:defRPr sz="2000">
                  <a:solidFill>
                    <a:schemeClr val="tx1"/>
                  </a:solidFill>
                  <a:latin typeface="Comic Sans MS" pitchFamily="66" charset="0"/>
                </a:defRPr>
              </a:lvl8pPr>
              <a:lvl9pPr marL="3886200" indent="-228600" eaLnBrk="0" fontAlgn="base" hangingPunct="0">
                <a:spcBef>
                  <a:spcPct val="0"/>
                </a:spcBef>
                <a:spcAft>
                  <a:spcPct val="0"/>
                </a:spcAft>
                <a:defRPr sz="2000">
                  <a:solidFill>
                    <a:schemeClr val="tx1"/>
                  </a:solidFill>
                  <a:latin typeface="Comic Sans MS" pitchFamily="66" charset="0"/>
                </a:defRPr>
              </a:lvl9pPr>
            </a:lstStyle>
            <a:p>
              <a:pPr eaLnBrk="1" fontAlgn="base" hangingPunct="1">
                <a:spcBef>
                  <a:spcPct val="0"/>
                </a:spcBef>
                <a:spcAft>
                  <a:spcPct val="0"/>
                </a:spcAft>
              </a:pPr>
              <a:r>
                <a:rPr lang="en-US" sz="1600">
                  <a:solidFill>
                    <a:srgbClr val="000000"/>
                  </a:solidFill>
                  <a:latin typeface="Symbol" pitchFamily="18" charset="2"/>
                  <a:cs typeface="Arial" pitchFamily="34" charset="0"/>
                </a:rPr>
                <a:t>S</a:t>
              </a:r>
            </a:p>
          </p:txBody>
        </p:sp>
        <p:sp>
          <p:nvSpPr>
            <p:cNvPr id="56" name="Line 46"/>
            <p:cNvSpPr>
              <a:spLocks noChangeShapeType="1"/>
            </p:cNvSpPr>
            <p:nvPr/>
          </p:nvSpPr>
          <p:spPr bwMode="auto">
            <a:xfrm flipV="1">
              <a:off x="1090934" y="2946308"/>
              <a:ext cx="821655" cy="505417"/>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sz="1350">
                <a:solidFill>
                  <a:srgbClr val="000000"/>
                </a:solidFill>
                <a:latin typeface="Comic Sans MS" pitchFamily="66" charset="0"/>
              </a:endParaRPr>
            </a:p>
          </p:txBody>
        </p:sp>
        <p:sp>
          <p:nvSpPr>
            <p:cNvPr id="57" name="Text Box 47"/>
            <p:cNvSpPr txBox="1">
              <a:spLocks noChangeArrowheads="1"/>
            </p:cNvSpPr>
            <p:nvPr/>
          </p:nvSpPr>
          <p:spPr bwMode="auto">
            <a:xfrm>
              <a:off x="1424798" y="3131466"/>
              <a:ext cx="302683" cy="31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Comic Sans MS" pitchFamily="66" charset="0"/>
                </a:defRPr>
              </a:lvl1pPr>
              <a:lvl2pPr marL="742950" indent="-285750" eaLnBrk="0" hangingPunct="0">
                <a:defRPr sz="2000">
                  <a:solidFill>
                    <a:schemeClr val="tx1"/>
                  </a:solidFill>
                  <a:latin typeface="Comic Sans MS" pitchFamily="66" charset="0"/>
                </a:defRPr>
              </a:lvl2pPr>
              <a:lvl3pPr marL="1143000" indent="-228600" eaLnBrk="0" hangingPunct="0">
                <a:defRPr sz="2000">
                  <a:solidFill>
                    <a:schemeClr val="tx1"/>
                  </a:solidFill>
                  <a:latin typeface="Comic Sans MS" pitchFamily="66" charset="0"/>
                </a:defRPr>
              </a:lvl3pPr>
              <a:lvl4pPr marL="1600200" indent="-228600" eaLnBrk="0" hangingPunct="0">
                <a:defRPr sz="2000">
                  <a:solidFill>
                    <a:schemeClr val="tx1"/>
                  </a:solidFill>
                  <a:latin typeface="Comic Sans MS" pitchFamily="66" charset="0"/>
                </a:defRPr>
              </a:lvl4pPr>
              <a:lvl5pPr marL="2057400" indent="-228600" eaLnBrk="0" hangingPunct="0">
                <a:defRPr sz="2000">
                  <a:solidFill>
                    <a:schemeClr val="tx1"/>
                  </a:solidFill>
                  <a:latin typeface="Comic Sans MS" pitchFamily="66" charset="0"/>
                </a:defRPr>
              </a:lvl5pPr>
              <a:lvl6pPr marL="2514600" indent="-228600" eaLnBrk="0" fontAlgn="base" hangingPunct="0">
                <a:spcBef>
                  <a:spcPct val="0"/>
                </a:spcBef>
                <a:spcAft>
                  <a:spcPct val="0"/>
                </a:spcAft>
                <a:defRPr sz="2000">
                  <a:solidFill>
                    <a:schemeClr val="tx1"/>
                  </a:solidFill>
                  <a:latin typeface="Comic Sans MS" pitchFamily="66" charset="0"/>
                </a:defRPr>
              </a:lvl6pPr>
              <a:lvl7pPr marL="2971800" indent="-228600" eaLnBrk="0" fontAlgn="base" hangingPunct="0">
                <a:spcBef>
                  <a:spcPct val="0"/>
                </a:spcBef>
                <a:spcAft>
                  <a:spcPct val="0"/>
                </a:spcAft>
                <a:defRPr sz="2000">
                  <a:solidFill>
                    <a:schemeClr val="tx1"/>
                  </a:solidFill>
                  <a:latin typeface="Comic Sans MS" pitchFamily="66" charset="0"/>
                </a:defRPr>
              </a:lvl7pPr>
              <a:lvl8pPr marL="3429000" indent="-228600" eaLnBrk="0" fontAlgn="base" hangingPunct="0">
                <a:spcBef>
                  <a:spcPct val="0"/>
                </a:spcBef>
                <a:spcAft>
                  <a:spcPct val="0"/>
                </a:spcAft>
                <a:defRPr sz="2000">
                  <a:solidFill>
                    <a:schemeClr val="tx1"/>
                  </a:solidFill>
                  <a:latin typeface="Comic Sans MS" pitchFamily="66" charset="0"/>
                </a:defRPr>
              </a:lvl8pPr>
              <a:lvl9pPr marL="3886200" indent="-228600" eaLnBrk="0" fontAlgn="base" hangingPunct="0">
                <a:spcBef>
                  <a:spcPct val="0"/>
                </a:spcBef>
                <a:spcAft>
                  <a:spcPct val="0"/>
                </a:spcAft>
                <a:defRPr sz="2000">
                  <a:solidFill>
                    <a:schemeClr val="tx1"/>
                  </a:solidFill>
                  <a:latin typeface="Comic Sans MS" pitchFamily="66" charset="0"/>
                </a:defRPr>
              </a:lvl9pPr>
            </a:lstStyle>
            <a:p>
              <a:pPr eaLnBrk="1" fontAlgn="base" hangingPunct="1">
                <a:spcBef>
                  <a:spcPct val="0"/>
                </a:spcBef>
                <a:spcAft>
                  <a:spcPct val="0"/>
                </a:spcAft>
              </a:pPr>
              <a:r>
                <a:rPr lang="en-US" sz="1600" dirty="0">
                  <a:solidFill>
                    <a:srgbClr val="000000"/>
                  </a:solidFill>
                  <a:latin typeface="Symbol" pitchFamily="18" charset="2"/>
                  <a:cs typeface="Arial" pitchFamily="34" charset="0"/>
                </a:rPr>
                <a:t>W</a:t>
              </a:r>
            </a:p>
          </p:txBody>
        </p:sp>
      </p:grpSp>
      <p:grpSp>
        <p:nvGrpSpPr>
          <p:cNvPr id="9" name="Group 8"/>
          <p:cNvGrpSpPr/>
          <p:nvPr/>
        </p:nvGrpSpPr>
        <p:grpSpPr>
          <a:xfrm>
            <a:off x="6188711" y="4242276"/>
            <a:ext cx="5318553" cy="3030478"/>
            <a:chOff x="6188711" y="4242276"/>
            <a:chExt cx="5318553" cy="3030478"/>
          </a:xfrm>
        </p:grpSpPr>
        <p:grpSp>
          <p:nvGrpSpPr>
            <p:cNvPr id="112" name="Group 111"/>
            <p:cNvGrpSpPr/>
            <p:nvPr/>
          </p:nvGrpSpPr>
          <p:grpSpPr>
            <a:xfrm>
              <a:off x="6188711" y="4242276"/>
              <a:ext cx="4911793" cy="3030478"/>
              <a:chOff x="10640982" y="12968204"/>
              <a:chExt cx="4861241" cy="3111871"/>
            </a:xfrm>
          </p:grpSpPr>
          <p:grpSp>
            <p:nvGrpSpPr>
              <p:cNvPr id="113" name="Group 112"/>
              <p:cNvGrpSpPr/>
              <p:nvPr/>
            </p:nvGrpSpPr>
            <p:grpSpPr>
              <a:xfrm>
                <a:off x="10640982" y="12968204"/>
                <a:ext cx="4065618" cy="3111871"/>
                <a:chOff x="10412382" y="12968204"/>
                <a:chExt cx="4065618" cy="3111871"/>
              </a:xfrm>
            </p:grpSpPr>
            <p:pic>
              <p:nvPicPr>
                <p:cNvPr id="120" name="Picture 1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561919" y="12968204"/>
                  <a:ext cx="3916081" cy="2860060"/>
                </a:xfrm>
                <a:prstGeom prst="rect">
                  <a:avLst/>
                </a:prstGeom>
              </p:spPr>
            </p:pic>
            <p:sp>
              <p:nvSpPr>
                <p:cNvPr id="121" name="TextBox 120"/>
                <p:cNvSpPr txBox="1"/>
                <p:nvPr/>
              </p:nvSpPr>
              <p:spPr>
                <a:xfrm>
                  <a:off x="11654061" y="15745005"/>
                  <a:ext cx="2199819" cy="335070"/>
                </a:xfrm>
                <a:prstGeom prst="rect">
                  <a:avLst/>
                </a:prstGeom>
                <a:noFill/>
              </p:spPr>
              <p:txBody>
                <a:bodyPr wrap="square" rtlCol="0">
                  <a:spAutoFit/>
                </a:bodyPr>
                <a:lstStyle/>
                <a:p>
                  <a:r>
                    <a:rPr lang="en-US" sz="1600" dirty="0"/>
                    <a:t>Electric Field (kV/cm)</a:t>
                  </a:r>
                </a:p>
              </p:txBody>
            </p:sp>
            <p:sp>
              <p:nvSpPr>
                <p:cNvPr id="122" name="TextBox 121"/>
                <p:cNvSpPr txBox="1"/>
                <p:nvPr/>
              </p:nvSpPr>
              <p:spPr>
                <a:xfrm rot="16200000">
                  <a:off x="9661085" y="14230700"/>
                  <a:ext cx="1837663" cy="335070"/>
                </a:xfrm>
                <a:prstGeom prst="rect">
                  <a:avLst/>
                </a:prstGeom>
                <a:noFill/>
              </p:spPr>
              <p:txBody>
                <a:bodyPr wrap="square" rtlCol="0">
                  <a:spAutoFit/>
                </a:bodyPr>
                <a:lstStyle/>
                <a:p>
                  <a:pPr algn="ctr"/>
                  <a:r>
                    <a:rPr lang="en-US" sz="1600" dirty="0"/>
                    <a:t>Energy (GHz)</a:t>
                  </a:r>
                </a:p>
              </p:txBody>
            </p:sp>
            <p:sp>
              <p:nvSpPr>
                <p:cNvPr id="125" name="Oval 124"/>
                <p:cNvSpPr>
                  <a:spLocks noChangeArrowheads="1"/>
                </p:cNvSpPr>
                <p:nvPr/>
              </p:nvSpPr>
              <p:spPr bwMode="auto">
                <a:xfrm>
                  <a:off x="13030200" y="13571299"/>
                  <a:ext cx="149583" cy="145613"/>
                </a:xfrm>
                <a:prstGeom prst="ellipse">
                  <a:avLst/>
                </a:prstGeom>
                <a:solidFill>
                  <a:schemeClr val="tx1"/>
                </a:solidFill>
                <a:ln>
                  <a:noFill/>
                </a:ln>
                <a:extLst/>
              </p:spPr>
              <p:txBody>
                <a:bodyPr/>
                <a:lstStyle/>
                <a:p>
                  <a:pPr eaLnBrk="0" hangingPunct="0"/>
                  <a:endParaRPr lang="en-US" sz="1350">
                    <a:latin typeface="Arial" pitchFamily="34" charset="0"/>
                    <a:ea typeface="MS PGothic" pitchFamily="34" charset="-128"/>
                  </a:endParaRPr>
                </a:p>
              </p:txBody>
            </p:sp>
            <p:grpSp>
              <p:nvGrpSpPr>
                <p:cNvPr id="126" name="Group 125"/>
                <p:cNvGrpSpPr/>
                <p:nvPr/>
              </p:nvGrpSpPr>
              <p:grpSpPr>
                <a:xfrm>
                  <a:off x="11160361" y="13678090"/>
                  <a:ext cx="298915" cy="376953"/>
                  <a:chOff x="15297857" y="15547979"/>
                  <a:chExt cx="298915" cy="376953"/>
                </a:xfrm>
              </p:grpSpPr>
              <p:sp>
                <p:nvSpPr>
                  <p:cNvPr id="134" name="TextBox 133"/>
                  <p:cNvSpPr txBox="1"/>
                  <p:nvPr/>
                </p:nvSpPr>
                <p:spPr>
                  <a:xfrm>
                    <a:off x="15297857" y="15547979"/>
                    <a:ext cx="260505" cy="376953"/>
                  </a:xfrm>
                  <a:prstGeom prst="rect">
                    <a:avLst/>
                  </a:prstGeom>
                  <a:noFill/>
                  <a:ln w="28575">
                    <a:noFill/>
                  </a:ln>
                </p:spPr>
                <p:txBody>
                  <a:bodyPr wrap="none" rtlCol="0">
                    <a:spAutoFit/>
                  </a:bodyPr>
                  <a:lstStyle/>
                  <a:p>
                    <a:r>
                      <a:rPr lang="en-US" sz="1875" b="1" dirty="0">
                        <a:solidFill>
                          <a:schemeClr val="accent1"/>
                        </a:solidFill>
                        <a:latin typeface="Cambria" panose="02040503050406030204" pitchFamily="18" charset="0"/>
                      </a:rPr>
                      <a:t>f</a:t>
                    </a:r>
                  </a:p>
                </p:txBody>
              </p:sp>
              <p:grpSp>
                <p:nvGrpSpPr>
                  <p:cNvPr id="135" name="Group 134"/>
                  <p:cNvGrpSpPr/>
                  <p:nvPr/>
                </p:nvGrpSpPr>
                <p:grpSpPr>
                  <a:xfrm>
                    <a:off x="15328324" y="15616393"/>
                    <a:ext cx="268448" cy="266735"/>
                    <a:chOff x="15328324" y="15616393"/>
                    <a:chExt cx="268448" cy="266735"/>
                  </a:xfrm>
                </p:grpSpPr>
                <p:grpSp>
                  <p:nvGrpSpPr>
                    <p:cNvPr id="136" name="Group 135"/>
                    <p:cNvGrpSpPr/>
                    <p:nvPr/>
                  </p:nvGrpSpPr>
                  <p:grpSpPr>
                    <a:xfrm>
                      <a:off x="15526512" y="15616393"/>
                      <a:ext cx="70260" cy="258924"/>
                      <a:chOff x="15879549" y="15500499"/>
                      <a:chExt cx="70260" cy="258924"/>
                    </a:xfrm>
                  </p:grpSpPr>
                  <p:cxnSp>
                    <p:nvCxnSpPr>
                      <p:cNvPr id="138" name="Straight Connector 137"/>
                      <p:cNvCxnSpPr>
                        <a:cxnSpLocks noChangeAspect="1"/>
                      </p:cNvCxnSpPr>
                      <p:nvPr/>
                    </p:nvCxnSpPr>
                    <p:spPr>
                      <a:xfrm>
                        <a:off x="15879549" y="15500499"/>
                        <a:ext cx="70260" cy="13716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noChangeAspect="1"/>
                      </p:cNvCxnSpPr>
                      <p:nvPr/>
                    </p:nvCxnSpPr>
                    <p:spPr>
                      <a:xfrm flipH="1">
                        <a:off x="15879549" y="15622263"/>
                        <a:ext cx="68580" cy="13716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a:cxnSpLocks/>
                    </p:cNvCxnSpPr>
                    <p:nvPr/>
                  </p:nvCxnSpPr>
                  <p:spPr>
                    <a:xfrm>
                      <a:off x="15328324" y="15617952"/>
                      <a:ext cx="0" cy="26517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27" name="Group 126"/>
                <p:cNvGrpSpPr/>
                <p:nvPr/>
              </p:nvGrpSpPr>
              <p:grpSpPr>
                <a:xfrm>
                  <a:off x="11144441" y="14540674"/>
                  <a:ext cx="333692" cy="376954"/>
                  <a:chOff x="15310598" y="15982606"/>
                  <a:chExt cx="333692" cy="376954"/>
                </a:xfrm>
              </p:grpSpPr>
              <p:sp>
                <p:nvSpPr>
                  <p:cNvPr id="128" name="TextBox 127"/>
                  <p:cNvSpPr txBox="1"/>
                  <p:nvPr/>
                </p:nvSpPr>
                <p:spPr>
                  <a:xfrm>
                    <a:off x="15310598" y="15982606"/>
                    <a:ext cx="333692" cy="376954"/>
                  </a:xfrm>
                  <a:prstGeom prst="rect">
                    <a:avLst/>
                  </a:prstGeom>
                  <a:noFill/>
                  <a:ln w="28575">
                    <a:noFill/>
                  </a:ln>
                </p:spPr>
                <p:txBody>
                  <a:bodyPr wrap="square" rtlCol="0">
                    <a:spAutoFit/>
                  </a:bodyPr>
                  <a:lstStyle/>
                  <a:p>
                    <a:r>
                      <a:rPr lang="en-US" sz="1875" b="1" dirty="0">
                        <a:solidFill>
                          <a:schemeClr val="accent2"/>
                        </a:solidFill>
                        <a:latin typeface="Cambria" panose="02040503050406030204" pitchFamily="18" charset="0"/>
                      </a:rPr>
                      <a:t>e</a:t>
                    </a:r>
                  </a:p>
                </p:txBody>
              </p:sp>
              <p:grpSp>
                <p:nvGrpSpPr>
                  <p:cNvPr id="129" name="Group 128"/>
                  <p:cNvGrpSpPr/>
                  <p:nvPr/>
                </p:nvGrpSpPr>
                <p:grpSpPr>
                  <a:xfrm>
                    <a:off x="15352552" y="16075562"/>
                    <a:ext cx="268448" cy="266735"/>
                    <a:chOff x="15352552" y="16075562"/>
                    <a:chExt cx="268448" cy="266735"/>
                  </a:xfrm>
                </p:grpSpPr>
                <p:grpSp>
                  <p:nvGrpSpPr>
                    <p:cNvPr id="130" name="Group 129"/>
                    <p:cNvGrpSpPr/>
                    <p:nvPr/>
                  </p:nvGrpSpPr>
                  <p:grpSpPr>
                    <a:xfrm>
                      <a:off x="15550740" y="16075562"/>
                      <a:ext cx="70260" cy="258924"/>
                      <a:chOff x="15879549" y="15500499"/>
                      <a:chExt cx="70260" cy="258924"/>
                    </a:xfrm>
                  </p:grpSpPr>
                  <p:cxnSp>
                    <p:nvCxnSpPr>
                      <p:cNvPr id="132" name="Straight Connector 131"/>
                      <p:cNvCxnSpPr>
                        <a:cxnSpLocks noChangeAspect="1"/>
                      </p:cNvCxnSpPr>
                      <p:nvPr/>
                    </p:nvCxnSpPr>
                    <p:spPr>
                      <a:xfrm>
                        <a:off x="15879549" y="15500499"/>
                        <a:ext cx="70260" cy="1371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cxnSpLocks noChangeAspect="1"/>
                      </p:cNvCxnSpPr>
                      <p:nvPr/>
                    </p:nvCxnSpPr>
                    <p:spPr>
                      <a:xfrm flipH="1">
                        <a:off x="15879549" y="15622263"/>
                        <a:ext cx="68580" cy="1371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131" name="Straight Connector 130"/>
                    <p:cNvCxnSpPr>
                      <a:cxnSpLocks/>
                    </p:cNvCxnSpPr>
                    <p:nvPr/>
                  </p:nvCxnSpPr>
                  <p:spPr>
                    <a:xfrm>
                      <a:off x="15352552" y="16077121"/>
                      <a:ext cx="0" cy="26517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grpSp>
          <p:grpSp>
            <p:nvGrpSpPr>
              <p:cNvPr id="114" name="Group 113"/>
              <p:cNvGrpSpPr/>
              <p:nvPr/>
            </p:nvGrpSpPr>
            <p:grpSpPr>
              <a:xfrm>
                <a:off x="14249400" y="13128507"/>
                <a:ext cx="1252823" cy="2306754"/>
                <a:chOff x="10090204" y="13279983"/>
                <a:chExt cx="1252823" cy="2306754"/>
              </a:xfrm>
            </p:grpSpPr>
            <p:sp>
              <p:nvSpPr>
                <p:cNvPr id="115" name="TextBox 114"/>
                <p:cNvSpPr txBox="1"/>
                <p:nvPr/>
              </p:nvSpPr>
              <p:spPr>
                <a:xfrm>
                  <a:off x="10166404" y="13279983"/>
                  <a:ext cx="654751" cy="335070"/>
                </a:xfrm>
                <a:prstGeom prst="rect">
                  <a:avLst/>
                </a:prstGeom>
                <a:noFill/>
              </p:spPr>
              <p:txBody>
                <a:bodyPr wrap="square" rtlCol="0">
                  <a:spAutoFit/>
                </a:bodyPr>
                <a:lstStyle/>
                <a:p>
                  <a:r>
                    <a:rPr lang="en-US" sz="1600" dirty="0"/>
                    <a:t>3/2</a:t>
                  </a:r>
                </a:p>
              </p:txBody>
            </p:sp>
            <p:sp>
              <p:nvSpPr>
                <p:cNvPr id="116" name="TextBox 115"/>
                <p:cNvSpPr txBox="1"/>
                <p:nvPr/>
              </p:nvSpPr>
              <p:spPr>
                <a:xfrm>
                  <a:off x="10158453" y="13956268"/>
                  <a:ext cx="654751" cy="335070"/>
                </a:xfrm>
                <a:prstGeom prst="rect">
                  <a:avLst/>
                </a:prstGeom>
                <a:noFill/>
              </p:spPr>
              <p:txBody>
                <a:bodyPr wrap="square" rtlCol="0">
                  <a:spAutoFit/>
                </a:bodyPr>
                <a:lstStyle/>
                <a:p>
                  <a:r>
                    <a:rPr lang="en-US" sz="1600" dirty="0"/>
                    <a:t>1/2</a:t>
                  </a:r>
                </a:p>
              </p:txBody>
            </p:sp>
            <p:sp>
              <p:nvSpPr>
                <p:cNvPr id="117" name="TextBox 116"/>
                <p:cNvSpPr txBox="1"/>
                <p:nvPr/>
              </p:nvSpPr>
              <p:spPr>
                <a:xfrm>
                  <a:off x="10090204" y="14586004"/>
                  <a:ext cx="794700" cy="335070"/>
                </a:xfrm>
                <a:prstGeom prst="rect">
                  <a:avLst/>
                </a:prstGeom>
                <a:noFill/>
              </p:spPr>
              <p:txBody>
                <a:bodyPr wrap="square" rtlCol="0">
                  <a:spAutoFit/>
                </a:bodyPr>
                <a:lstStyle/>
                <a:p>
                  <a:r>
                    <a:rPr lang="en-US" sz="1600" dirty="0"/>
                    <a:t>-1/2</a:t>
                  </a:r>
                </a:p>
              </p:txBody>
            </p:sp>
            <p:sp>
              <p:nvSpPr>
                <p:cNvPr id="118" name="TextBox 117"/>
                <p:cNvSpPr txBox="1"/>
                <p:nvPr/>
              </p:nvSpPr>
              <p:spPr>
                <a:xfrm>
                  <a:off x="10090204" y="15251667"/>
                  <a:ext cx="794700" cy="335070"/>
                </a:xfrm>
                <a:prstGeom prst="rect">
                  <a:avLst/>
                </a:prstGeom>
                <a:noFill/>
              </p:spPr>
              <p:txBody>
                <a:bodyPr wrap="square" rtlCol="0">
                  <a:spAutoFit/>
                </a:bodyPr>
                <a:lstStyle/>
                <a:p>
                  <a:r>
                    <a:rPr lang="en-US" sz="1600" dirty="0"/>
                    <a:t>-3/2</a:t>
                  </a:r>
                </a:p>
              </p:txBody>
            </p:sp>
            <p:sp>
              <p:nvSpPr>
                <p:cNvPr id="119" name="TextBox 118"/>
                <p:cNvSpPr txBox="1"/>
                <p:nvPr/>
              </p:nvSpPr>
              <p:spPr>
                <a:xfrm>
                  <a:off x="10457314" y="14245343"/>
                  <a:ext cx="885713" cy="335070"/>
                </a:xfrm>
                <a:prstGeom prst="rect">
                  <a:avLst/>
                </a:prstGeom>
                <a:noFill/>
              </p:spPr>
              <p:txBody>
                <a:bodyPr wrap="square" rtlCol="0">
                  <a:spAutoFit/>
                </a:bodyPr>
                <a:lstStyle/>
                <a:p>
                  <a:r>
                    <a:rPr lang="en-US" sz="1600" dirty="0"/>
                    <a:t>|</a:t>
                  </a:r>
                  <a:r>
                    <a:rPr lang="en-US" sz="1600" dirty="0" err="1"/>
                    <a:t>m</a:t>
                  </a:r>
                  <a:r>
                    <a:rPr lang="en-US" sz="1600" baseline="-25000" dirty="0" err="1"/>
                    <a:t>J</a:t>
                  </a:r>
                  <a:r>
                    <a:rPr lang="en-US" sz="1600" dirty="0"/>
                    <a:t>|</a:t>
                  </a:r>
                </a:p>
              </p:txBody>
            </p:sp>
          </p:grpSp>
        </p:grpSp>
        <p:sp>
          <p:nvSpPr>
            <p:cNvPr id="141" name="TextBox 140"/>
            <p:cNvSpPr txBox="1"/>
            <p:nvPr/>
          </p:nvSpPr>
          <p:spPr>
            <a:xfrm rot="20700000">
              <a:off x="7395041" y="4260955"/>
              <a:ext cx="4112223" cy="421526"/>
            </a:xfrm>
            <a:prstGeom prst="rect">
              <a:avLst/>
            </a:prstGeom>
            <a:noFill/>
          </p:spPr>
          <p:txBody>
            <a:bodyPr wrap="square" rtlCol="0">
              <a:spAutoFit/>
            </a:bodyPr>
            <a:lstStyle/>
            <a:p>
              <a:r>
                <a:rPr lang="en-US" dirty="0" smtClean="0"/>
                <a:t>Stark Effect</a:t>
              </a:r>
              <a:endParaRPr lang="en-US" dirty="0"/>
            </a:p>
          </p:txBody>
        </p:sp>
      </p:grpSp>
    </p:spTree>
    <p:extLst>
      <p:ext uri="{BB962C8B-B14F-4D97-AF65-F5344CB8AC3E}">
        <p14:creationId xmlns:p14="http://schemas.microsoft.com/office/powerpoint/2010/main" val="207178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Experimental Apparatus</a:t>
            </a:r>
            <a:endParaRPr lang="zh-CN" altLang="en-US" dirty="0"/>
          </a:p>
        </p:txBody>
      </p:sp>
      <p:pic>
        <p:nvPicPr>
          <p:cNvPr id="5" name="Picture 4"/>
          <p:cNvPicPr>
            <a:picLocks noChangeAspect="1"/>
          </p:cNvPicPr>
          <p:nvPr/>
        </p:nvPicPr>
        <p:blipFill>
          <a:blip r:embed="rId3"/>
          <a:stretch>
            <a:fillRect/>
          </a:stretch>
        </p:blipFill>
        <p:spPr>
          <a:xfrm>
            <a:off x="1196953" y="2199637"/>
            <a:ext cx="1755913" cy="1143000"/>
          </a:xfrm>
          <a:prstGeom prst="rect">
            <a:avLst/>
          </a:prstGeom>
        </p:spPr>
      </p:pic>
      <p:sp>
        <p:nvSpPr>
          <p:cNvPr id="70" name="Rectangle 69"/>
          <p:cNvSpPr/>
          <p:nvPr/>
        </p:nvSpPr>
        <p:spPr>
          <a:xfrm>
            <a:off x="1137354" y="3086118"/>
            <a:ext cx="1371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71" name="Rectangle 70"/>
          <p:cNvSpPr/>
          <p:nvPr/>
        </p:nvSpPr>
        <p:spPr>
          <a:xfrm>
            <a:off x="1696631" y="2158646"/>
            <a:ext cx="1371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94511" y="3469141"/>
            <a:ext cx="1762766" cy="440692"/>
          </a:xfrm>
          <a:prstGeom prst="rect">
            <a:avLst/>
          </a:prstGeom>
        </p:spPr>
      </p:pic>
      <p:sp>
        <p:nvSpPr>
          <p:cNvPr id="48" name="Donut 47"/>
          <p:cNvSpPr/>
          <p:nvPr/>
        </p:nvSpPr>
        <p:spPr>
          <a:xfrm>
            <a:off x="8602104" y="2454277"/>
            <a:ext cx="721163" cy="692487"/>
          </a:xfrm>
          <a:prstGeom prst="donut">
            <a:avLst>
              <a:gd name="adj" fmla="val 32925"/>
            </a:avLst>
          </a:prstGeom>
          <a:solidFill>
            <a:schemeClr val="accent1"/>
          </a:solidFill>
          <a:ln>
            <a:solidFill>
              <a:schemeClr val="tx1"/>
            </a:solidFill>
          </a:ln>
          <a:scene3d>
            <a:camera prst="orthographicFront">
              <a:rot lat="0" lon="6900000" rev="0"/>
            </a:camera>
            <a:lightRig rig="threePt" dir="t">
              <a:rot lat="0" lon="0" rev="7620000"/>
            </a:lightRig>
          </a:scene3d>
          <a:sp3d extrusionH="190500">
            <a:extrusionClr>
              <a:schemeClr val="accent1"/>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 name="Donut 50"/>
          <p:cNvSpPr/>
          <p:nvPr/>
        </p:nvSpPr>
        <p:spPr>
          <a:xfrm>
            <a:off x="8968751" y="2455023"/>
            <a:ext cx="721163" cy="692487"/>
          </a:xfrm>
          <a:prstGeom prst="donut">
            <a:avLst>
              <a:gd name="adj" fmla="val 32925"/>
            </a:avLst>
          </a:prstGeom>
          <a:solidFill>
            <a:schemeClr val="accent2"/>
          </a:solidFill>
          <a:ln>
            <a:solidFill>
              <a:schemeClr val="tx1"/>
            </a:solidFill>
          </a:ln>
          <a:scene3d>
            <a:camera prst="orthographicFront">
              <a:rot lat="0" lon="6900000" rev="0"/>
            </a:camera>
            <a:lightRig rig="threePt" dir="t">
              <a:rot lat="0" lon="0" rev="7620000"/>
            </a:lightRig>
          </a:scene3d>
          <a:sp3d extrusionH="190500">
            <a:extrusionClr>
              <a:schemeClr val="accent2"/>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5380768" y="2141578"/>
            <a:ext cx="788999" cy="1200329"/>
          </a:xfrm>
          <a:prstGeom prst="rect">
            <a:avLst/>
          </a:prstGeom>
          <a:noFill/>
        </p:spPr>
        <p:txBody>
          <a:bodyPr wrap="none" rtlCol="0">
            <a:spAutoFit/>
          </a:bodyPr>
          <a:lstStyle/>
          <a:p>
            <a:r>
              <a:rPr lang="en-US" sz="5000" dirty="0"/>
              <a:t>.…</a:t>
            </a:r>
          </a:p>
          <a:p>
            <a:r>
              <a:rPr lang="en-US" sz="2200" dirty="0"/>
              <a:t>(333)</a:t>
            </a:r>
          </a:p>
        </p:txBody>
      </p:sp>
      <p:grpSp>
        <p:nvGrpSpPr>
          <p:cNvPr id="13" name="Group 12"/>
          <p:cNvGrpSpPr/>
          <p:nvPr/>
        </p:nvGrpSpPr>
        <p:grpSpPr>
          <a:xfrm>
            <a:off x="3475770" y="1836778"/>
            <a:ext cx="4400205" cy="1230001"/>
            <a:chOff x="1600200" y="1219200"/>
            <a:chExt cx="4400205" cy="1230001"/>
          </a:xfrm>
        </p:grpSpPr>
        <p:grpSp>
          <p:nvGrpSpPr>
            <p:cNvPr id="54" name="Group 53"/>
            <p:cNvGrpSpPr/>
            <p:nvPr/>
          </p:nvGrpSpPr>
          <p:grpSpPr>
            <a:xfrm>
              <a:off x="1600200" y="1219200"/>
              <a:ext cx="1580798" cy="1230001"/>
              <a:chOff x="19354808" y="8458200"/>
              <a:chExt cx="2004227" cy="1688993"/>
            </a:xfrm>
          </p:grpSpPr>
          <p:grpSp>
            <p:nvGrpSpPr>
              <p:cNvPr id="83" name="Group 82"/>
              <p:cNvGrpSpPr/>
              <p:nvPr/>
            </p:nvGrpSpPr>
            <p:grpSpPr>
              <a:xfrm>
                <a:off x="19354808" y="8459146"/>
                <a:ext cx="632627" cy="1684386"/>
                <a:chOff x="20345408" y="8596306"/>
                <a:chExt cx="632627" cy="1684386"/>
              </a:xfrm>
            </p:grpSpPr>
            <p:sp>
              <p:nvSpPr>
                <p:cNvPr id="99" name="Oval 64"/>
                <p:cNvSpPr>
                  <a:spLocks noChangeArrowheads="1"/>
                </p:cNvSpPr>
                <p:nvPr/>
              </p:nvSpPr>
              <p:spPr bwMode="auto">
                <a:xfrm>
                  <a:off x="20804998" y="8596306"/>
                  <a:ext cx="173037" cy="166694"/>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0"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1" name="Oval 64"/>
                <p:cNvSpPr>
                  <a:spLocks noChangeArrowheads="1"/>
                </p:cNvSpPr>
                <p:nvPr/>
              </p:nvSpPr>
              <p:spPr bwMode="auto">
                <a:xfrm>
                  <a:off x="20345408" y="10109237"/>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2" name="Oval 63"/>
                <p:cNvSpPr>
                  <a:spLocks noChangeArrowheads="1"/>
                </p:cNvSpPr>
                <p:nvPr/>
              </p:nvSpPr>
              <p:spPr bwMode="auto">
                <a:xfrm>
                  <a:off x="20726400" y="9747289"/>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T/>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84" name="Group 83"/>
              <p:cNvGrpSpPr/>
              <p:nvPr/>
            </p:nvGrpSpPr>
            <p:grpSpPr>
              <a:xfrm>
                <a:off x="19812000" y="8462807"/>
                <a:ext cx="632635" cy="1684386"/>
                <a:chOff x="20345400" y="8596306"/>
                <a:chExt cx="632635" cy="1684386"/>
              </a:xfrm>
            </p:grpSpPr>
            <p:sp>
              <p:nvSpPr>
                <p:cNvPr id="95" name="Oval 64"/>
                <p:cNvSpPr>
                  <a:spLocks noChangeArrowheads="1"/>
                </p:cNvSpPr>
                <p:nvPr/>
              </p:nvSpPr>
              <p:spPr bwMode="auto">
                <a:xfrm>
                  <a:off x="20804998" y="8596306"/>
                  <a:ext cx="173037" cy="166694"/>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96"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97" name="Oval 64"/>
                <p:cNvSpPr>
                  <a:spLocks noChangeArrowheads="1"/>
                </p:cNvSpPr>
                <p:nvPr/>
              </p:nvSpPr>
              <p:spPr bwMode="auto">
                <a:xfrm>
                  <a:off x="20345400" y="10109237"/>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98" name="Oval 63"/>
                <p:cNvSpPr>
                  <a:spLocks noChangeArrowheads="1"/>
                </p:cNvSpPr>
                <p:nvPr/>
              </p:nvSpPr>
              <p:spPr bwMode="auto">
                <a:xfrm>
                  <a:off x="20726400" y="9747289"/>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T/>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85" name="Group 84"/>
              <p:cNvGrpSpPr/>
              <p:nvPr/>
            </p:nvGrpSpPr>
            <p:grpSpPr>
              <a:xfrm>
                <a:off x="20269200" y="8458200"/>
                <a:ext cx="632635" cy="1684386"/>
                <a:chOff x="20345400" y="8596306"/>
                <a:chExt cx="632635" cy="1684386"/>
              </a:xfrm>
            </p:grpSpPr>
            <p:sp>
              <p:nvSpPr>
                <p:cNvPr id="91" name="Oval 64"/>
                <p:cNvSpPr>
                  <a:spLocks noChangeArrowheads="1"/>
                </p:cNvSpPr>
                <p:nvPr/>
              </p:nvSpPr>
              <p:spPr bwMode="auto">
                <a:xfrm>
                  <a:off x="20804998" y="8596306"/>
                  <a:ext cx="173037" cy="166694"/>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92"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93" name="Oval 64"/>
                <p:cNvSpPr>
                  <a:spLocks noChangeArrowheads="1"/>
                </p:cNvSpPr>
                <p:nvPr/>
              </p:nvSpPr>
              <p:spPr bwMode="auto">
                <a:xfrm>
                  <a:off x="20345400" y="10109237"/>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94" name="Oval 63"/>
                <p:cNvSpPr>
                  <a:spLocks noChangeArrowheads="1"/>
                </p:cNvSpPr>
                <p:nvPr/>
              </p:nvSpPr>
              <p:spPr bwMode="auto">
                <a:xfrm>
                  <a:off x="20726400" y="9747289"/>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T/>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86" name="Group 85"/>
              <p:cNvGrpSpPr/>
              <p:nvPr/>
            </p:nvGrpSpPr>
            <p:grpSpPr>
              <a:xfrm>
                <a:off x="20726400" y="8458200"/>
                <a:ext cx="632635" cy="1684386"/>
                <a:chOff x="20345400" y="8596306"/>
                <a:chExt cx="632635" cy="1684386"/>
              </a:xfrm>
            </p:grpSpPr>
            <p:sp>
              <p:nvSpPr>
                <p:cNvPr id="87" name="Oval 64"/>
                <p:cNvSpPr>
                  <a:spLocks noChangeArrowheads="1"/>
                </p:cNvSpPr>
                <p:nvPr/>
              </p:nvSpPr>
              <p:spPr bwMode="auto">
                <a:xfrm>
                  <a:off x="20804998" y="8596306"/>
                  <a:ext cx="173037" cy="166694"/>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8"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9" name="Oval 64"/>
                <p:cNvSpPr>
                  <a:spLocks noChangeArrowheads="1"/>
                </p:cNvSpPr>
                <p:nvPr/>
              </p:nvSpPr>
              <p:spPr bwMode="auto">
                <a:xfrm>
                  <a:off x="20345400" y="10109237"/>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90" name="Oval 63"/>
                <p:cNvSpPr>
                  <a:spLocks noChangeArrowheads="1"/>
                </p:cNvSpPr>
                <p:nvPr/>
              </p:nvSpPr>
              <p:spPr bwMode="auto">
                <a:xfrm>
                  <a:off x="20726400" y="9747289"/>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T/>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nvGrpSpPr>
            <p:cNvPr id="103" name="Group 102"/>
            <p:cNvGrpSpPr/>
            <p:nvPr/>
          </p:nvGrpSpPr>
          <p:grpSpPr>
            <a:xfrm>
              <a:off x="4419600" y="1219200"/>
              <a:ext cx="1580805" cy="1230001"/>
              <a:chOff x="19354800" y="8458200"/>
              <a:chExt cx="2004235" cy="1688993"/>
            </a:xfrm>
          </p:grpSpPr>
          <p:grpSp>
            <p:nvGrpSpPr>
              <p:cNvPr id="104" name="Group 103"/>
              <p:cNvGrpSpPr/>
              <p:nvPr/>
            </p:nvGrpSpPr>
            <p:grpSpPr>
              <a:xfrm>
                <a:off x="19354800" y="8459146"/>
                <a:ext cx="632635" cy="1684386"/>
                <a:chOff x="20345400" y="8596306"/>
                <a:chExt cx="632635" cy="1684386"/>
              </a:xfrm>
            </p:grpSpPr>
            <p:sp>
              <p:nvSpPr>
                <p:cNvPr id="120" name="Oval 64"/>
                <p:cNvSpPr>
                  <a:spLocks noChangeArrowheads="1"/>
                </p:cNvSpPr>
                <p:nvPr/>
              </p:nvSpPr>
              <p:spPr bwMode="auto">
                <a:xfrm>
                  <a:off x="20804998" y="8596306"/>
                  <a:ext cx="173037" cy="166694"/>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1"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2" name="Oval 64"/>
                <p:cNvSpPr>
                  <a:spLocks noChangeArrowheads="1"/>
                </p:cNvSpPr>
                <p:nvPr/>
              </p:nvSpPr>
              <p:spPr bwMode="auto">
                <a:xfrm>
                  <a:off x="20345400" y="10109237"/>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3" name="Oval 63"/>
                <p:cNvSpPr>
                  <a:spLocks noChangeArrowheads="1"/>
                </p:cNvSpPr>
                <p:nvPr/>
              </p:nvSpPr>
              <p:spPr bwMode="auto">
                <a:xfrm>
                  <a:off x="20726400" y="9747289"/>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T/>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05" name="Group 104"/>
              <p:cNvGrpSpPr/>
              <p:nvPr/>
            </p:nvGrpSpPr>
            <p:grpSpPr>
              <a:xfrm>
                <a:off x="19812000" y="8462807"/>
                <a:ext cx="632635" cy="1684386"/>
                <a:chOff x="20345400" y="8596306"/>
                <a:chExt cx="632635" cy="1684386"/>
              </a:xfrm>
            </p:grpSpPr>
            <p:sp>
              <p:nvSpPr>
                <p:cNvPr id="116" name="Oval 64"/>
                <p:cNvSpPr>
                  <a:spLocks noChangeArrowheads="1"/>
                </p:cNvSpPr>
                <p:nvPr/>
              </p:nvSpPr>
              <p:spPr bwMode="auto">
                <a:xfrm>
                  <a:off x="20804998" y="8596306"/>
                  <a:ext cx="173037" cy="166694"/>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7"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8" name="Oval 64"/>
                <p:cNvSpPr>
                  <a:spLocks noChangeArrowheads="1"/>
                </p:cNvSpPr>
                <p:nvPr/>
              </p:nvSpPr>
              <p:spPr bwMode="auto">
                <a:xfrm>
                  <a:off x="20345400" y="10109237"/>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9" name="Oval 63"/>
                <p:cNvSpPr>
                  <a:spLocks noChangeArrowheads="1"/>
                </p:cNvSpPr>
                <p:nvPr/>
              </p:nvSpPr>
              <p:spPr bwMode="auto">
                <a:xfrm>
                  <a:off x="20726400" y="9747289"/>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T/>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06" name="Group 105"/>
              <p:cNvGrpSpPr/>
              <p:nvPr/>
            </p:nvGrpSpPr>
            <p:grpSpPr>
              <a:xfrm>
                <a:off x="20269200" y="8458200"/>
                <a:ext cx="632635" cy="1684386"/>
                <a:chOff x="20345400" y="8596306"/>
                <a:chExt cx="632635" cy="1684386"/>
              </a:xfrm>
            </p:grpSpPr>
            <p:sp>
              <p:nvSpPr>
                <p:cNvPr id="112" name="Oval 64"/>
                <p:cNvSpPr>
                  <a:spLocks noChangeArrowheads="1"/>
                </p:cNvSpPr>
                <p:nvPr/>
              </p:nvSpPr>
              <p:spPr bwMode="auto">
                <a:xfrm>
                  <a:off x="20804998" y="8596306"/>
                  <a:ext cx="173037" cy="166694"/>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3"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4" name="Oval 64"/>
                <p:cNvSpPr>
                  <a:spLocks noChangeArrowheads="1"/>
                </p:cNvSpPr>
                <p:nvPr/>
              </p:nvSpPr>
              <p:spPr bwMode="auto">
                <a:xfrm>
                  <a:off x="20345400" y="10109237"/>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5" name="Oval 63"/>
                <p:cNvSpPr>
                  <a:spLocks noChangeArrowheads="1"/>
                </p:cNvSpPr>
                <p:nvPr/>
              </p:nvSpPr>
              <p:spPr bwMode="auto">
                <a:xfrm>
                  <a:off x="20726400" y="9747289"/>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T/>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07" name="Group 106"/>
              <p:cNvGrpSpPr/>
              <p:nvPr/>
            </p:nvGrpSpPr>
            <p:grpSpPr>
              <a:xfrm>
                <a:off x="20726400" y="8458200"/>
                <a:ext cx="632635" cy="1684386"/>
                <a:chOff x="20345400" y="8596306"/>
                <a:chExt cx="632635" cy="1684386"/>
              </a:xfrm>
            </p:grpSpPr>
            <p:sp>
              <p:nvSpPr>
                <p:cNvPr id="108" name="Oval 64"/>
                <p:cNvSpPr>
                  <a:spLocks noChangeArrowheads="1"/>
                </p:cNvSpPr>
                <p:nvPr/>
              </p:nvSpPr>
              <p:spPr bwMode="auto">
                <a:xfrm>
                  <a:off x="20804998" y="8596306"/>
                  <a:ext cx="173037" cy="166694"/>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9"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0" name="Oval 64"/>
                <p:cNvSpPr>
                  <a:spLocks noChangeArrowheads="1"/>
                </p:cNvSpPr>
                <p:nvPr/>
              </p:nvSpPr>
              <p:spPr bwMode="auto">
                <a:xfrm>
                  <a:off x="20345400" y="10109237"/>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1" name="Oval 63"/>
                <p:cNvSpPr>
                  <a:spLocks noChangeArrowheads="1"/>
                </p:cNvSpPr>
                <p:nvPr/>
              </p:nvSpPr>
              <p:spPr bwMode="auto">
                <a:xfrm>
                  <a:off x="20726400" y="9747289"/>
                  <a:ext cx="171450" cy="171455"/>
                </a:xfrm>
                <a:prstGeom prst="ellipse">
                  <a:avLst/>
                </a:prstGeom>
                <a:solidFill>
                  <a:schemeClr val="bg2"/>
                </a:solidFill>
                <a:ln w="9525">
                  <a:round/>
                  <a:headEnd/>
                  <a:tailEnd/>
                </a:ln>
                <a:effectLst/>
                <a:scene3d>
                  <a:camera prst="legacyPerspectiveTopRight">
                    <a:rot lat="0" lon="1200000" rev="0"/>
                  </a:camera>
                  <a:lightRig rig="legacyFlat3" dir="b"/>
                </a:scene3d>
                <a:sp3d extrusionH="1270000" prstMaterial="legacyMatte">
                  <a:bevelT/>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grpSp>
        <p:nvGrpSpPr>
          <p:cNvPr id="124" name="Group 123"/>
          <p:cNvGrpSpPr/>
          <p:nvPr/>
        </p:nvGrpSpPr>
        <p:grpSpPr>
          <a:xfrm>
            <a:off x="3475770" y="1834582"/>
            <a:ext cx="4400205" cy="1230001"/>
            <a:chOff x="1600200" y="1219200"/>
            <a:chExt cx="4400205" cy="1230001"/>
          </a:xfrm>
        </p:grpSpPr>
        <p:grpSp>
          <p:nvGrpSpPr>
            <p:cNvPr id="125" name="Group 124"/>
            <p:cNvGrpSpPr/>
            <p:nvPr/>
          </p:nvGrpSpPr>
          <p:grpSpPr>
            <a:xfrm>
              <a:off x="1600200" y="1219200"/>
              <a:ext cx="1580798" cy="1230001"/>
              <a:chOff x="19354808" y="8458200"/>
              <a:chExt cx="2004227" cy="1688993"/>
            </a:xfrm>
          </p:grpSpPr>
          <p:grpSp>
            <p:nvGrpSpPr>
              <p:cNvPr id="147" name="Group 146"/>
              <p:cNvGrpSpPr/>
              <p:nvPr/>
            </p:nvGrpSpPr>
            <p:grpSpPr>
              <a:xfrm>
                <a:off x="19354808" y="8459146"/>
                <a:ext cx="632627" cy="1684386"/>
                <a:chOff x="20345408" y="8596306"/>
                <a:chExt cx="632627" cy="1684386"/>
              </a:xfrm>
            </p:grpSpPr>
            <p:sp>
              <p:nvSpPr>
                <p:cNvPr id="163"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4"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5" name="Oval 64"/>
                <p:cNvSpPr>
                  <a:spLocks noChangeArrowheads="1"/>
                </p:cNvSpPr>
                <p:nvPr/>
              </p:nvSpPr>
              <p:spPr bwMode="auto">
                <a:xfrm>
                  <a:off x="20345408"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6"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48" name="Group 147"/>
              <p:cNvGrpSpPr/>
              <p:nvPr/>
            </p:nvGrpSpPr>
            <p:grpSpPr>
              <a:xfrm>
                <a:off x="19812000" y="8462807"/>
                <a:ext cx="632635" cy="1684386"/>
                <a:chOff x="20345400" y="8596306"/>
                <a:chExt cx="632635" cy="1684386"/>
              </a:xfrm>
            </p:grpSpPr>
            <p:sp>
              <p:nvSpPr>
                <p:cNvPr id="159"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0"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1"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2"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49" name="Group 148"/>
              <p:cNvGrpSpPr/>
              <p:nvPr/>
            </p:nvGrpSpPr>
            <p:grpSpPr>
              <a:xfrm>
                <a:off x="20269200" y="8458200"/>
                <a:ext cx="632635" cy="1684386"/>
                <a:chOff x="20345400" y="8596306"/>
                <a:chExt cx="632635" cy="1684386"/>
              </a:xfrm>
            </p:grpSpPr>
            <p:sp>
              <p:nvSpPr>
                <p:cNvPr id="155"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6"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7"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8"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50" name="Group 149"/>
              <p:cNvGrpSpPr/>
              <p:nvPr/>
            </p:nvGrpSpPr>
            <p:grpSpPr>
              <a:xfrm>
                <a:off x="20726400" y="8458200"/>
                <a:ext cx="632635" cy="1684386"/>
                <a:chOff x="20345400" y="8596306"/>
                <a:chExt cx="632635" cy="1684386"/>
              </a:xfrm>
            </p:grpSpPr>
            <p:sp>
              <p:nvSpPr>
                <p:cNvPr id="151"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2"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3"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4"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nvGrpSpPr>
            <p:cNvPr id="126" name="Group 125"/>
            <p:cNvGrpSpPr/>
            <p:nvPr/>
          </p:nvGrpSpPr>
          <p:grpSpPr>
            <a:xfrm>
              <a:off x="4419600" y="1219200"/>
              <a:ext cx="1580805" cy="1230001"/>
              <a:chOff x="19354800" y="8458200"/>
              <a:chExt cx="2004235" cy="1688993"/>
            </a:xfrm>
          </p:grpSpPr>
          <p:grpSp>
            <p:nvGrpSpPr>
              <p:cNvPr id="127" name="Group 126"/>
              <p:cNvGrpSpPr/>
              <p:nvPr/>
            </p:nvGrpSpPr>
            <p:grpSpPr>
              <a:xfrm>
                <a:off x="19354800" y="8459146"/>
                <a:ext cx="632635" cy="1684386"/>
                <a:chOff x="20345400" y="8596306"/>
                <a:chExt cx="632635" cy="1684386"/>
              </a:xfrm>
            </p:grpSpPr>
            <p:sp>
              <p:nvSpPr>
                <p:cNvPr id="143"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4"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5"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6"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28" name="Group 127"/>
              <p:cNvGrpSpPr/>
              <p:nvPr/>
            </p:nvGrpSpPr>
            <p:grpSpPr>
              <a:xfrm>
                <a:off x="19812000" y="8462807"/>
                <a:ext cx="632635" cy="1684386"/>
                <a:chOff x="20345400" y="8596306"/>
                <a:chExt cx="632635" cy="1684386"/>
              </a:xfrm>
            </p:grpSpPr>
            <p:sp>
              <p:nvSpPr>
                <p:cNvPr id="139"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0"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1"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2"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29" name="Group 128"/>
              <p:cNvGrpSpPr/>
              <p:nvPr/>
            </p:nvGrpSpPr>
            <p:grpSpPr>
              <a:xfrm>
                <a:off x="20269200" y="8458200"/>
                <a:ext cx="632635" cy="1684386"/>
                <a:chOff x="20345400" y="8596306"/>
                <a:chExt cx="632635" cy="1684386"/>
              </a:xfrm>
            </p:grpSpPr>
            <p:sp>
              <p:nvSpPr>
                <p:cNvPr id="135"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6"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7"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8"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30" name="Group 129"/>
              <p:cNvGrpSpPr/>
              <p:nvPr/>
            </p:nvGrpSpPr>
            <p:grpSpPr>
              <a:xfrm>
                <a:off x="20726400" y="8458200"/>
                <a:ext cx="632635" cy="1684386"/>
                <a:chOff x="20345400" y="8596306"/>
                <a:chExt cx="632635" cy="1684386"/>
              </a:xfrm>
            </p:grpSpPr>
            <p:sp>
              <p:nvSpPr>
                <p:cNvPr id="131"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2"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3"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4"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sp>
        <p:nvSpPr>
          <p:cNvPr id="167" name="Donut 166"/>
          <p:cNvSpPr/>
          <p:nvPr/>
        </p:nvSpPr>
        <p:spPr>
          <a:xfrm>
            <a:off x="8602104" y="2447601"/>
            <a:ext cx="721163" cy="692487"/>
          </a:xfrm>
          <a:prstGeom prst="donut">
            <a:avLst>
              <a:gd name="adj" fmla="val 32925"/>
            </a:avLst>
          </a:prstGeom>
          <a:solidFill>
            <a:schemeClr val="bg2"/>
          </a:solidFill>
          <a:ln>
            <a:solidFill>
              <a:schemeClr val="tx1"/>
            </a:solidFill>
          </a:ln>
          <a:scene3d>
            <a:camera prst="orthographicFront">
              <a:rot lat="0" lon="6900000" rev="0"/>
            </a:camera>
            <a:lightRig rig="threePt" dir="t">
              <a:rot lat="0" lon="0" rev="7620000"/>
            </a:lightRig>
          </a:scene3d>
          <a:sp3d extrusionH="190500">
            <a:extrusionClr>
              <a:schemeClr val="bg2"/>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 name="Oval 49"/>
          <p:cNvSpPr/>
          <p:nvPr/>
        </p:nvSpPr>
        <p:spPr>
          <a:xfrm>
            <a:off x="8343545" y="3073288"/>
            <a:ext cx="203369" cy="279966"/>
          </a:xfrm>
          <a:prstGeom prst="ellipse">
            <a:avLst/>
          </a:prstGeom>
          <a:noFill/>
          <a:ln>
            <a:solidFill>
              <a:schemeClr val="accent5"/>
            </a:solidFill>
          </a:ln>
          <a:effectLst/>
          <a:scene3d>
            <a:camera prst="perspectiveFront" fov="3300000">
              <a:rot lat="300000" lon="963815" rev="584408"/>
            </a:camera>
            <a:lightRig rig="brightRoom" dir="t"/>
          </a:scene3d>
          <a:sp3d z="1270000" extrusionH="20116800" prstMaterial="clear">
            <a:extrusionClr>
              <a:schemeClr val="accent5">
                <a:lumMod val="50000"/>
              </a:schemeClr>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Donut 167"/>
          <p:cNvSpPr/>
          <p:nvPr/>
        </p:nvSpPr>
        <p:spPr>
          <a:xfrm>
            <a:off x="8968751" y="2448347"/>
            <a:ext cx="721163" cy="692487"/>
          </a:xfrm>
          <a:prstGeom prst="donut">
            <a:avLst>
              <a:gd name="adj" fmla="val 32925"/>
            </a:avLst>
          </a:prstGeom>
          <a:solidFill>
            <a:schemeClr val="bg2"/>
          </a:solidFill>
          <a:ln>
            <a:solidFill>
              <a:schemeClr val="tx1"/>
            </a:solidFill>
          </a:ln>
          <a:scene3d>
            <a:camera prst="orthographicFront">
              <a:rot lat="0" lon="6900000" rev="0"/>
            </a:camera>
            <a:lightRig rig="threePt" dir="t">
              <a:rot lat="0" lon="0" rev="7620000"/>
            </a:lightRig>
          </a:scene3d>
          <a:sp3d extrusionH="190500">
            <a:extrusionClr>
              <a:schemeClr val="bg2"/>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172" name="Group 171"/>
          <p:cNvGrpSpPr/>
          <p:nvPr/>
        </p:nvGrpSpPr>
        <p:grpSpPr>
          <a:xfrm>
            <a:off x="1588063" y="3774935"/>
            <a:ext cx="4581943" cy="1855492"/>
            <a:chOff x="23809966" y="13349753"/>
            <a:chExt cx="5504398" cy="2306930"/>
          </a:xfrm>
        </p:grpSpPr>
        <p:grpSp>
          <p:nvGrpSpPr>
            <p:cNvPr id="173" name="Group 172"/>
            <p:cNvGrpSpPr/>
            <p:nvPr/>
          </p:nvGrpSpPr>
          <p:grpSpPr>
            <a:xfrm>
              <a:off x="23809966" y="13371093"/>
              <a:ext cx="4318000" cy="2285590"/>
              <a:chOff x="4597400" y="861290"/>
              <a:chExt cx="4318000" cy="2285590"/>
            </a:xfrm>
          </p:grpSpPr>
          <p:pic>
            <p:nvPicPr>
              <p:cNvPr id="175" name="Picture 174"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67400" y="2765425"/>
                <a:ext cx="762000" cy="266700"/>
              </a:xfrm>
              <a:prstGeom prst="rect">
                <a:avLst/>
              </a:prstGeom>
            </p:spPr>
          </p:pic>
          <p:pic>
            <p:nvPicPr>
              <p:cNvPr id="176" name="Picture 175"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73800" y="952621"/>
                <a:ext cx="762000" cy="266700"/>
              </a:xfrm>
              <a:prstGeom prst="rect">
                <a:avLst/>
              </a:prstGeom>
            </p:spPr>
          </p:pic>
          <p:pic>
            <p:nvPicPr>
              <p:cNvPr id="177" name="Picture 176"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162800" y="2514600"/>
                <a:ext cx="889000" cy="482600"/>
              </a:xfrm>
              <a:prstGeom prst="rect">
                <a:avLst/>
              </a:prstGeom>
            </p:spPr>
          </p:pic>
          <p:pic>
            <p:nvPicPr>
              <p:cNvPr id="178" name="Picture 177"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53400" y="2604705"/>
                <a:ext cx="762000" cy="266700"/>
              </a:xfrm>
              <a:prstGeom prst="rect">
                <a:avLst/>
              </a:prstGeom>
            </p:spPr>
          </p:pic>
          <p:cxnSp>
            <p:nvCxnSpPr>
              <p:cNvPr id="179" name="Straight Connector 178"/>
              <p:cNvCxnSpPr/>
              <p:nvPr/>
            </p:nvCxnSpPr>
            <p:spPr>
              <a:xfrm>
                <a:off x="5283200" y="1415054"/>
                <a:ext cx="1676400" cy="1223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80" name="Straight Connector 179"/>
              <p:cNvCxnSpPr/>
              <p:nvPr/>
            </p:nvCxnSpPr>
            <p:spPr>
              <a:xfrm>
                <a:off x="4927600" y="2590800"/>
                <a:ext cx="1676400" cy="1223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81" name="Straight Connector 180"/>
              <p:cNvCxnSpPr/>
              <p:nvPr/>
            </p:nvCxnSpPr>
            <p:spPr>
              <a:xfrm>
                <a:off x="7162800" y="2412387"/>
                <a:ext cx="1676400" cy="12231"/>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82" name="Straight Arrow Connector 181"/>
              <p:cNvCxnSpPr/>
              <p:nvPr/>
            </p:nvCxnSpPr>
            <p:spPr>
              <a:xfrm flipV="1">
                <a:off x="5409407" y="1470890"/>
                <a:ext cx="330993" cy="1050856"/>
              </a:xfrm>
              <a:prstGeom prst="straightConnector1">
                <a:avLst/>
              </a:prstGeom>
              <a:noFill/>
              <a:ln w="25400" cap="flat" cmpd="sng" algn="ctr">
                <a:solidFill>
                  <a:srgbClr val="8064A2"/>
                </a:solidFill>
                <a:prstDash val="solid"/>
                <a:tailEnd type="arrow"/>
              </a:ln>
              <a:effectLst>
                <a:outerShdw blurRad="40000" dist="20000" dir="5400000" rotWithShape="0">
                  <a:srgbClr val="000000">
                    <a:alpha val="38000"/>
                  </a:srgbClr>
                </a:outerShdw>
              </a:effectLst>
            </p:spPr>
          </p:cxnSp>
          <p:sp>
            <p:nvSpPr>
              <p:cNvPr id="183" name="Freeform 182"/>
              <p:cNvSpPr/>
              <p:nvPr/>
            </p:nvSpPr>
            <p:spPr>
              <a:xfrm rot="2700000">
                <a:off x="6666048" y="1678683"/>
                <a:ext cx="737076" cy="343986"/>
              </a:xfrm>
              <a:custGeom>
                <a:avLst/>
                <a:gdLst>
                  <a:gd name="connsiteX0" fmla="*/ 0 w 737076"/>
                  <a:gd name="connsiteY0" fmla="*/ 173883 h 343986"/>
                  <a:gd name="connsiteX1" fmla="*/ 306170 w 737076"/>
                  <a:gd name="connsiteY1" fmla="*/ 15120 h 343986"/>
                  <a:gd name="connsiteX2" fmla="*/ 374208 w 737076"/>
                  <a:gd name="connsiteY2" fmla="*/ 264605 h 343986"/>
                  <a:gd name="connsiteX3" fmla="*/ 669038 w 737076"/>
                  <a:gd name="connsiteY3" fmla="*/ 128522 h 343986"/>
                  <a:gd name="connsiteX4" fmla="*/ 737076 w 737076"/>
                  <a:gd name="connsiteY4" fmla="*/ 343986 h 34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076" h="343986">
                    <a:moveTo>
                      <a:pt x="0" y="173883"/>
                    </a:moveTo>
                    <a:cubicBezTo>
                      <a:pt x="121901" y="86941"/>
                      <a:pt x="243802" y="0"/>
                      <a:pt x="306170" y="15120"/>
                    </a:cubicBezTo>
                    <a:cubicBezTo>
                      <a:pt x="368538" y="30240"/>
                      <a:pt x="313730" y="245705"/>
                      <a:pt x="374208" y="264605"/>
                    </a:cubicBezTo>
                    <a:cubicBezTo>
                      <a:pt x="434686" y="283505"/>
                      <a:pt x="608560" y="115292"/>
                      <a:pt x="669038" y="128522"/>
                    </a:cubicBezTo>
                    <a:cubicBezTo>
                      <a:pt x="729516" y="141752"/>
                      <a:pt x="733296" y="242869"/>
                      <a:pt x="737076" y="343986"/>
                    </a:cubicBezTo>
                  </a:path>
                </a:pathLst>
              </a:custGeom>
              <a:noFill/>
              <a:ln w="25400" cap="flat" cmpd="sng" algn="ctr">
                <a:solidFill>
                  <a:srgbClr val="4F81BD"/>
                </a:solidFill>
                <a:prstDash val="solid"/>
                <a:tailEnd type="arrow"/>
              </a:ln>
              <a:effectLst>
                <a:outerShdw blurRad="40000" dist="20000" dir="5400000" rotWithShape="0">
                  <a:srgbClr val="000000">
                    <a:alpha val="38000"/>
                  </a:srgbClr>
                </a:outerShdw>
              </a:effectLst>
            </p:spPr>
            <p:txBody>
              <a:bodyPr rtlCol="0" anchor="ctr"/>
              <a:lstStyle/>
              <a:p>
                <a:pPr algn="ctr" defTabSz="457182">
                  <a:defRPr/>
                </a:pPr>
                <a:endParaRPr lang="en-US" sz="1800" kern="0">
                  <a:solidFill>
                    <a:prstClr val="black"/>
                  </a:solidFill>
                  <a:latin typeface="Calibri"/>
                </a:endParaRPr>
              </a:p>
            </p:txBody>
          </p:sp>
          <p:sp>
            <p:nvSpPr>
              <p:cNvPr id="184" name="TextBox 183"/>
              <p:cNvSpPr txBox="1"/>
              <p:nvPr/>
            </p:nvSpPr>
            <p:spPr>
              <a:xfrm>
                <a:off x="5461759" y="2099846"/>
                <a:ext cx="922808" cy="420924"/>
              </a:xfrm>
              <a:prstGeom prst="rect">
                <a:avLst/>
              </a:prstGeom>
              <a:noFill/>
              <a:ln>
                <a:noFill/>
              </a:ln>
            </p:spPr>
            <p:txBody>
              <a:bodyPr wrap="none" rtlCol="0">
                <a:spAutoFit/>
              </a:bodyPr>
              <a:lstStyle/>
              <a:p>
                <a:pPr defTabSz="457182">
                  <a:defRPr/>
                </a:pPr>
                <a:r>
                  <a:rPr lang="en-US" sz="1600" kern="0" dirty="0">
                    <a:solidFill>
                      <a:srgbClr val="8064A2"/>
                    </a:solidFill>
                  </a:rPr>
                  <a:t>282nm</a:t>
                </a:r>
              </a:p>
            </p:txBody>
          </p:sp>
          <p:sp>
            <p:nvSpPr>
              <p:cNvPr id="185" name="TextBox 184"/>
              <p:cNvSpPr txBox="1"/>
              <p:nvPr/>
            </p:nvSpPr>
            <p:spPr>
              <a:xfrm>
                <a:off x="7239759" y="1715208"/>
                <a:ext cx="1556372" cy="420924"/>
              </a:xfrm>
              <a:prstGeom prst="rect">
                <a:avLst/>
              </a:prstGeom>
              <a:noFill/>
            </p:spPr>
            <p:txBody>
              <a:bodyPr wrap="none" rtlCol="0">
                <a:spAutoFit/>
              </a:bodyPr>
              <a:lstStyle/>
              <a:p>
                <a:pPr defTabSz="457182">
                  <a:defRPr/>
                </a:pPr>
                <a:r>
                  <a:rPr lang="en-US" sz="1600" kern="0" dirty="0">
                    <a:solidFill>
                      <a:srgbClr val="4F81BD"/>
                    </a:solidFill>
                  </a:rPr>
                  <a:t>313nm (73%)</a:t>
                </a:r>
              </a:p>
            </p:txBody>
          </p:sp>
          <p:pic>
            <p:nvPicPr>
              <p:cNvPr id="186" name="Picture 185" descr="latex-image-1.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597400" y="2689680"/>
                <a:ext cx="1193800" cy="457200"/>
              </a:xfrm>
              <a:prstGeom prst="rect">
                <a:avLst/>
              </a:prstGeom>
            </p:spPr>
          </p:pic>
          <p:pic>
            <p:nvPicPr>
              <p:cNvPr id="187" name="Picture 186" descr="latex-image-1.pdf"/>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010725" y="861290"/>
                <a:ext cx="1168400" cy="533400"/>
              </a:xfrm>
              <a:prstGeom prst="rect">
                <a:avLst/>
              </a:prstGeom>
            </p:spPr>
          </p:pic>
        </p:grpSp>
        <p:sp>
          <p:nvSpPr>
            <p:cNvPr id="174" name="TextBox 173"/>
            <p:cNvSpPr txBox="1"/>
            <p:nvPr/>
          </p:nvSpPr>
          <p:spPr>
            <a:xfrm>
              <a:off x="26585227" y="13349753"/>
              <a:ext cx="2729137" cy="497456"/>
            </a:xfrm>
            <a:prstGeom prst="rect">
              <a:avLst/>
            </a:prstGeom>
            <a:noFill/>
          </p:spPr>
          <p:txBody>
            <a:bodyPr wrap="square" rtlCol="0">
              <a:spAutoFit/>
            </a:bodyPr>
            <a:lstStyle/>
            <a:p>
              <a:r>
                <a:rPr lang="en-US" sz="2000" dirty="0"/>
                <a:t>LIF Detection</a:t>
              </a:r>
            </a:p>
          </p:txBody>
        </p:sp>
      </p:grpSp>
      <p:grpSp>
        <p:nvGrpSpPr>
          <p:cNvPr id="190" name="Group 189"/>
          <p:cNvGrpSpPr/>
          <p:nvPr/>
        </p:nvGrpSpPr>
        <p:grpSpPr>
          <a:xfrm>
            <a:off x="3263997" y="2410897"/>
            <a:ext cx="279386" cy="738871"/>
            <a:chOff x="18194811" y="9372600"/>
            <a:chExt cx="452923" cy="887607"/>
          </a:xfrm>
        </p:grpSpPr>
        <p:sp>
          <p:nvSpPr>
            <p:cNvPr id="191" name="Oval 64"/>
            <p:cNvSpPr>
              <a:spLocks noChangeArrowheads="1"/>
            </p:cNvSpPr>
            <p:nvPr/>
          </p:nvSpPr>
          <p:spPr bwMode="auto">
            <a:xfrm>
              <a:off x="18419763" y="9998036"/>
              <a:ext cx="173037" cy="166694"/>
            </a:xfrm>
            <a:prstGeom prst="ellipse">
              <a:avLst/>
            </a:prstGeom>
            <a:solidFill>
              <a:schemeClr val="accent2"/>
            </a:solidFill>
            <a:ln w="9525">
              <a:round/>
              <a:headEnd/>
              <a:tailEnd/>
            </a:ln>
            <a:effectLst/>
            <a:scene3d>
              <a:camera prst="legacyPerspectiveTopRight" fov="2700000">
                <a:rot lat="21445074" lon="16647891" rev="3984240"/>
              </a:camera>
              <a:lightRig rig="legacyFlat3" dir="b">
                <a:rot lat="0" lon="0" rev="5400000"/>
              </a:lightRig>
            </a:scene3d>
            <a:sp3d extrusionH="381000" prstMaterial="legacyMatte">
              <a:bevelT/>
              <a:bevelB/>
              <a:extrusionClr>
                <a:schemeClr val="accent2"/>
              </a:extrusionClr>
            </a:sp3d>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92" name="Oval 64"/>
            <p:cNvSpPr>
              <a:spLocks noChangeArrowheads="1"/>
            </p:cNvSpPr>
            <p:nvPr/>
          </p:nvSpPr>
          <p:spPr bwMode="auto">
            <a:xfrm>
              <a:off x="18419134" y="9372600"/>
              <a:ext cx="173037" cy="166694"/>
            </a:xfrm>
            <a:prstGeom prst="ellipse">
              <a:avLst/>
            </a:prstGeom>
            <a:solidFill>
              <a:schemeClr val="accent2"/>
            </a:solidFill>
            <a:ln w="9525">
              <a:round/>
              <a:headEnd/>
              <a:tailEnd/>
            </a:ln>
            <a:effectLst/>
            <a:scene3d>
              <a:camera prst="legacyPerspectiveTopRight" fov="2700000">
                <a:rot lat="21445074" lon="16647891" rev="3984240"/>
              </a:camera>
              <a:lightRig rig="legacyFlat3" dir="b">
                <a:rot lat="0" lon="0" rev="5400000"/>
              </a:lightRig>
            </a:scene3d>
            <a:sp3d extrusionH="381000" prstMaterial="legacyMatte">
              <a:bevelT/>
              <a:bevelB/>
              <a:extrusionClr>
                <a:schemeClr val="accent2"/>
              </a:extrusionClr>
            </a:sp3d>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93" name="Oval 64"/>
            <p:cNvSpPr>
              <a:spLocks noChangeArrowheads="1"/>
            </p:cNvSpPr>
            <p:nvPr/>
          </p:nvSpPr>
          <p:spPr bwMode="auto">
            <a:xfrm>
              <a:off x="18253931" y="10093513"/>
              <a:ext cx="173037" cy="166694"/>
            </a:xfrm>
            <a:prstGeom prst="ellipse">
              <a:avLst/>
            </a:prstGeom>
            <a:solidFill>
              <a:schemeClr val="accent1"/>
            </a:solidFill>
            <a:ln w="9525">
              <a:round/>
              <a:headEnd/>
              <a:tailEnd/>
            </a:ln>
            <a:effectLst/>
            <a:scene3d>
              <a:camera prst="legacyPerspectiveTopRight" fov="2700000">
                <a:rot lat="21445074" lon="16647891" rev="3984240"/>
              </a:camera>
              <a:lightRig rig="legacyFlat3" dir="b">
                <a:rot lat="0" lon="0" rev="5400000"/>
              </a:lightRig>
            </a:scene3d>
            <a:sp3d extrusionH="381000" prstMaterial="legacyMatte">
              <a:bevelT/>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94" name="Oval 64"/>
            <p:cNvSpPr>
              <a:spLocks noChangeArrowheads="1"/>
            </p:cNvSpPr>
            <p:nvPr/>
          </p:nvSpPr>
          <p:spPr bwMode="auto">
            <a:xfrm>
              <a:off x="18253931" y="9468077"/>
              <a:ext cx="173037" cy="166694"/>
            </a:xfrm>
            <a:prstGeom prst="ellipse">
              <a:avLst/>
            </a:prstGeom>
            <a:solidFill>
              <a:schemeClr val="accent1"/>
            </a:solidFill>
            <a:ln w="9525">
              <a:round/>
              <a:headEnd/>
              <a:tailEnd/>
            </a:ln>
            <a:effectLst/>
            <a:scene3d>
              <a:camera prst="legacyPerspectiveTopRight" fov="2700000">
                <a:rot lat="21445074" lon="16647891" rev="3984240"/>
              </a:camera>
              <a:lightRig rig="legacyFlat3" dir="b">
                <a:rot lat="0" lon="0" rev="5400000"/>
              </a:lightRig>
            </a:scene3d>
            <a:sp3d extrusionH="381000" prstMaterial="legacyMatte">
              <a:bevelT/>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95" name="Oval 64"/>
            <p:cNvSpPr>
              <a:spLocks noChangeArrowheads="1"/>
            </p:cNvSpPr>
            <p:nvPr/>
          </p:nvSpPr>
          <p:spPr bwMode="auto">
            <a:xfrm>
              <a:off x="18474697" y="9682603"/>
              <a:ext cx="173037" cy="166694"/>
            </a:xfrm>
            <a:prstGeom prst="ellipse">
              <a:avLst/>
            </a:prstGeom>
            <a:solidFill>
              <a:schemeClr val="accent1"/>
            </a:solidFill>
            <a:ln w="9525">
              <a:round/>
              <a:headEnd/>
              <a:tailEnd/>
            </a:ln>
            <a:effectLst/>
            <a:scene3d>
              <a:camera prst="legacyPerspectiveTopRight" fov="2700000">
                <a:rot lat="21445074" lon="16647891" rev="3984240"/>
              </a:camera>
              <a:lightRig rig="legacyFlat3" dir="b">
                <a:rot lat="0" lon="0" rev="5400000"/>
              </a:lightRig>
            </a:scene3d>
            <a:sp3d extrusionH="381000" prstMaterial="legacyMatte">
              <a:bevelT/>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3" name="Oval 64"/>
            <p:cNvSpPr>
              <a:spLocks noChangeArrowheads="1"/>
            </p:cNvSpPr>
            <p:nvPr/>
          </p:nvSpPr>
          <p:spPr bwMode="auto">
            <a:xfrm>
              <a:off x="18194811" y="9779849"/>
              <a:ext cx="173037" cy="166694"/>
            </a:xfrm>
            <a:prstGeom prst="ellipse">
              <a:avLst/>
            </a:prstGeom>
            <a:solidFill>
              <a:schemeClr val="accent2"/>
            </a:solidFill>
            <a:ln w="9525">
              <a:round/>
              <a:headEnd/>
              <a:tailEnd/>
            </a:ln>
            <a:effectLst/>
            <a:scene3d>
              <a:camera prst="legacyPerspectiveTopRight" fov="2700000">
                <a:rot lat="21445074" lon="16647891" rev="3984240"/>
              </a:camera>
              <a:lightRig rig="legacyFlat3" dir="b">
                <a:rot lat="0" lon="0" rev="5400000"/>
              </a:lightRig>
            </a:scene3d>
            <a:sp3d extrusionH="381000" prstMaterial="legacyMatte">
              <a:bevelT/>
              <a:bevelB/>
              <a:extrusionClr>
                <a:schemeClr val="accent2"/>
              </a:extrusionClr>
            </a:sp3d>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351" name="Group 350"/>
          <p:cNvGrpSpPr/>
          <p:nvPr/>
        </p:nvGrpSpPr>
        <p:grpSpPr>
          <a:xfrm>
            <a:off x="6154033" y="3895770"/>
            <a:ext cx="3910780" cy="3191232"/>
            <a:chOff x="38156949" y="6858000"/>
            <a:chExt cx="4711105" cy="3844304"/>
          </a:xfrm>
        </p:grpSpPr>
        <p:grpSp>
          <p:nvGrpSpPr>
            <p:cNvPr id="352" name="Group 351"/>
            <p:cNvGrpSpPr/>
            <p:nvPr/>
          </p:nvGrpSpPr>
          <p:grpSpPr>
            <a:xfrm>
              <a:off x="38156949" y="6858000"/>
              <a:ext cx="4711105" cy="3844304"/>
              <a:chOff x="6267916" y="12370713"/>
              <a:chExt cx="4711105" cy="3844304"/>
            </a:xfrm>
          </p:grpSpPr>
          <p:pic>
            <p:nvPicPr>
              <p:cNvPr id="361" name="Picture 360"/>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tretch>
                <a:fillRect/>
              </a:stretch>
            </p:blipFill>
            <p:spPr>
              <a:xfrm>
                <a:off x="6425730" y="13011912"/>
                <a:ext cx="4118383" cy="3024801"/>
              </a:xfrm>
              <a:prstGeom prst="rect">
                <a:avLst/>
              </a:prstGeom>
            </p:spPr>
          </p:pic>
          <p:sp>
            <p:nvSpPr>
              <p:cNvPr id="362" name="TextBox 361"/>
              <p:cNvSpPr txBox="1"/>
              <p:nvPr/>
            </p:nvSpPr>
            <p:spPr>
              <a:xfrm>
                <a:off x="7516347" y="15807179"/>
                <a:ext cx="2484621" cy="407838"/>
              </a:xfrm>
              <a:prstGeom prst="rect">
                <a:avLst/>
              </a:prstGeom>
              <a:noFill/>
            </p:spPr>
            <p:txBody>
              <a:bodyPr wrap="square" rtlCol="0">
                <a:spAutoFit/>
              </a:bodyPr>
              <a:lstStyle/>
              <a:p>
                <a:r>
                  <a:rPr lang="en-US" sz="1600" dirty="0"/>
                  <a:t>Magnetic Field (</a:t>
                </a:r>
                <a:r>
                  <a:rPr lang="en-US" sz="1600" dirty="0" err="1"/>
                  <a:t>kG</a:t>
                </a:r>
                <a:r>
                  <a:rPr lang="en-US" sz="1600" dirty="0"/>
                  <a:t>)</a:t>
                </a:r>
              </a:p>
            </p:txBody>
          </p:sp>
          <p:sp>
            <p:nvSpPr>
              <p:cNvPr id="363" name="TextBox 362"/>
              <p:cNvSpPr txBox="1"/>
              <p:nvPr/>
            </p:nvSpPr>
            <p:spPr>
              <a:xfrm rot="16200000">
                <a:off x="5670037" y="14085279"/>
                <a:ext cx="1603595" cy="407838"/>
              </a:xfrm>
              <a:prstGeom prst="rect">
                <a:avLst/>
              </a:prstGeom>
              <a:noFill/>
            </p:spPr>
            <p:txBody>
              <a:bodyPr wrap="square" rtlCol="0">
                <a:spAutoFit/>
              </a:bodyPr>
              <a:lstStyle/>
              <a:p>
                <a:r>
                  <a:rPr lang="en-US" sz="1600" dirty="0"/>
                  <a:t>Energy (GHz)</a:t>
                </a:r>
              </a:p>
            </p:txBody>
          </p:sp>
          <p:sp>
            <p:nvSpPr>
              <p:cNvPr id="364" name="TextBox 363"/>
              <p:cNvSpPr txBox="1"/>
              <p:nvPr/>
            </p:nvSpPr>
            <p:spPr>
              <a:xfrm>
                <a:off x="6972968" y="12370713"/>
                <a:ext cx="3048001" cy="1697471"/>
              </a:xfrm>
              <a:prstGeom prst="rect">
                <a:avLst/>
              </a:prstGeom>
              <a:noFill/>
            </p:spPr>
            <p:txBody>
              <a:bodyPr wrap="square" rtlCol="0">
                <a:spAutoFit/>
              </a:bodyPr>
              <a:lstStyle/>
              <a:p>
                <a:pPr algn="ctr"/>
                <a:r>
                  <a:rPr lang="en-US" dirty="0"/>
                  <a:t>Microwave Coupling </a:t>
                </a:r>
              </a:p>
              <a:p>
                <a:pPr algn="ctr"/>
                <a:r>
                  <a:rPr lang="en-US" kern="0" dirty="0">
                    <a:solidFill>
                      <a:srgbClr val="000000"/>
                    </a:solidFill>
                    <a:latin typeface="Calibri" pitchFamily="34" charset="0"/>
                    <a:cs typeface="Calibri" pitchFamily="34" charset="0"/>
                  </a:rPr>
                  <a:t>1. 7 GHz – 2.7 MHz/</a:t>
                </a:r>
                <a:r>
                  <a:rPr lang="en-US" kern="0" dirty="0" err="1">
                    <a:solidFill>
                      <a:srgbClr val="000000"/>
                    </a:solidFill>
                    <a:latin typeface="Calibri" pitchFamily="34" charset="0"/>
                    <a:cs typeface="Calibri" pitchFamily="34" charset="0"/>
                  </a:rPr>
                  <a:t>kG</a:t>
                </a:r>
                <a:endParaRPr lang="en-US" kern="0" dirty="0">
                  <a:solidFill>
                    <a:srgbClr val="000000"/>
                  </a:solidFill>
                  <a:latin typeface="Calibri" pitchFamily="34" charset="0"/>
                  <a:cs typeface="Calibri" pitchFamily="34" charset="0"/>
                </a:endParaRPr>
              </a:p>
              <a:p>
                <a:endParaRPr lang="en-US" dirty="0"/>
              </a:p>
            </p:txBody>
          </p:sp>
          <p:sp>
            <p:nvSpPr>
              <p:cNvPr id="365" name="TextBox 364"/>
              <p:cNvSpPr txBox="1"/>
              <p:nvPr/>
            </p:nvSpPr>
            <p:spPr>
              <a:xfrm>
                <a:off x="10077169" y="13127582"/>
                <a:ext cx="624758" cy="407838"/>
              </a:xfrm>
              <a:prstGeom prst="rect">
                <a:avLst/>
              </a:prstGeom>
              <a:noFill/>
            </p:spPr>
            <p:txBody>
              <a:bodyPr wrap="square" rtlCol="0">
                <a:spAutoFit/>
              </a:bodyPr>
              <a:lstStyle/>
              <a:p>
                <a:r>
                  <a:rPr lang="en-US" sz="1600" dirty="0"/>
                  <a:t>3/2</a:t>
                </a:r>
              </a:p>
            </p:txBody>
          </p:sp>
          <p:sp>
            <p:nvSpPr>
              <p:cNvPr id="366" name="TextBox 365"/>
              <p:cNvSpPr txBox="1"/>
              <p:nvPr/>
            </p:nvSpPr>
            <p:spPr>
              <a:xfrm>
                <a:off x="10069218" y="13803868"/>
                <a:ext cx="713751" cy="407838"/>
              </a:xfrm>
              <a:prstGeom prst="rect">
                <a:avLst/>
              </a:prstGeom>
              <a:noFill/>
            </p:spPr>
            <p:txBody>
              <a:bodyPr wrap="square" rtlCol="0">
                <a:spAutoFit/>
              </a:bodyPr>
              <a:lstStyle/>
              <a:p>
                <a:r>
                  <a:rPr lang="en-US" sz="1600" dirty="0"/>
                  <a:t>1/2</a:t>
                </a:r>
              </a:p>
            </p:txBody>
          </p:sp>
          <p:sp>
            <p:nvSpPr>
              <p:cNvPr id="367" name="TextBox 366"/>
              <p:cNvSpPr txBox="1"/>
              <p:nvPr/>
            </p:nvSpPr>
            <p:spPr>
              <a:xfrm>
                <a:off x="10000969" y="14433604"/>
                <a:ext cx="978052" cy="407838"/>
              </a:xfrm>
              <a:prstGeom prst="rect">
                <a:avLst/>
              </a:prstGeom>
              <a:noFill/>
            </p:spPr>
            <p:txBody>
              <a:bodyPr wrap="square" rtlCol="0">
                <a:spAutoFit/>
              </a:bodyPr>
              <a:lstStyle/>
              <a:p>
                <a:r>
                  <a:rPr lang="en-US" sz="1600" dirty="0"/>
                  <a:t>-1/2</a:t>
                </a:r>
              </a:p>
            </p:txBody>
          </p:sp>
          <p:sp>
            <p:nvSpPr>
              <p:cNvPr id="368" name="TextBox 367"/>
              <p:cNvSpPr txBox="1"/>
              <p:nvPr/>
            </p:nvSpPr>
            <p:spPr>
              <a:xfrm>
                <a:off x="10000969" y="15099267"/>
                <a:ext cx="782001" cy="407838"/>
              </a:xfrm>
              <a:prstGeom prst="rect">
                <a:avLst/>
              </a:prstGeom>
              <a:noFill/>
            </p:spPr>
            <p:txBody>
              <a:bodyPr wrap="square" rtlCol="0">
                <a:spAutoFit/>
              </a:bodyPr>
              <a:lstStyle/>
              <a:p>
                <a:r>
                  <a:rPr lang="en-US" sz="1600" dirty="0"/>
                  <a:t>-3/2</a:t>
                </a:r>
              </a:p>
            </p:txBody>
          </p:sp>
          <p:sp>
            <p:nvSpPr>
              <p:cNvPr id="369" name="TextBox 368"/>
              <p:cNvSpPr txBox="1"/>
              <p:nvPr/>
            </p:nvSpPr>
            <p:spPr>
              <a:xfrm>
                <a:off x="10139502" y="12813267"/>
                <a:ext cx="518724" cy="407838"/>
              </a:xfrm>
              <a:prstGeom prst="rect">
                <a:avLst/>
              </a:prstGeom>
              <a:noFill/>
            </p:spPr>
            <p:txBody>
              <a:bodyPr wrap="square" rtlCol="0">
                <a:spAutoFit/>
              </a:bodyPr>
              <a:lstStyle/>
              <a:p>
                <a:r>
                  <a:rPr lang="en-US" sz="1600" dirty="0" err="1"/>
                  <a:t>m</a:t>
                </a:r>
                <a:r>
                  <a:rPr lang="en-US" sz="1600" baseline="-25000" dirty="0" err="1"/>
                  <a:t>J</a:t>
                </a:r>
                <a:endParaRPr lang="en-US" sz="1600" baseline="-25000" dirty="0"/>
              </a:p>
            </p:txBody>
          </p:sp>
        </p:grpSp>
        <p:cxnSp>
          <p:nvCxnSpPr>
            <p:cNvPr id="353" name="Straight Connector 352"/>
            <p:cNvCxnSpPr/>
            <p:nvPr/>
          </p:nvCxnSpPr>
          <p:spPr bwMode="auto">
            <a:xfrm flipV="1">
              <a:off x="38862000" y="7967134"/>
              <a:ext cx="3124200" cy="96520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cxnSp>
          <p:nvCxnSpPr>
            <p:cNvPr id="354" name="Straight Connector 353"/>
            <p:cNvCxnSpPr/>
            <p:nvPr/>
          </p:nvCxnSpPr>
          <p:spPr bwMode="auto">
            <a:xfrm flipV="1">
              <a:off x="38862000" y="7696200"/>
              <a:ext cx="3124200" cy="964562"/>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cxnSp>
          <p:nvCxnSpPr>
            <p:cNvPr id="355" name="Straight Arrow Connector 354"/>
            <p:cNvCxnSpPr/>
            <p:nvPr/>
          </p:nvCxnSpPr>
          <p:spPr>
            <a:xfrm>
              <a:off x="41681400" y="7806268"/>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6" name="Straight Arrow Connector 355"/>
            <p:cNvCxnSpPr/>
            <p:nvPr/>
          </p:nvCxnSpPr>
          <p:spPr>
            <a:xfrm>
              <a:off x="41224200" y="7950201"/>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7" name="Straight Arrow Connector 356"/>
            <p:cNvCxnSpPr/>
            <p:nvPr/>
          </p:nvCxnSpPr>
          <p:spPr>
            <a:xfrm>
              <a:off x="40767000" y="8094134"/>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8" name="Straight Arrow Connector 357"/>
            <p:cNvCxnSpPr/>
            <p:nvPr/>
          </p:nvCxnSpPr>
          <p:spPr>
            <a:xfrm>
              <a:off x="40309800" y="8229600"/>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9" name="Straight Arrow Connector 358"/>
            <p:cNvCxnSpPr/>
            <p:nvPr/>
          </p:nvCxnSpPr>
          <p:spPr>
            <a:xfrm>
              <a:off x="39852600" y="8373533"/>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0" name="Straight Arrow Connector 359"/>
            <p:cNvCxnSpPr/>
            <p:nvPr/>
          </p:nvCxnSpPr>
          <p:spPr>
            <a:xfrm>
              <a:off x="39395400" y="8517466"/>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9" name="Content Placeholder 2"/>
          <p:cNvSpPr txBox="1">
            <a:spLocks/>
          </p:cNvSpPr>
          <p:nvPr/>
        </p:nvSpPr>
        <p:spPr>
          <a:xfrm>
            <a:off x="1393575" y="5704552"/>
            <a:ext cx="8189628" cy="2061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kern="0" dirty="0">
              <a:ea typeface="ＭＳ Ｐゴシック" pitchFamily="1" charset="-128"/>
              <a:cs typeface="Calibri" pitchFamily="34" charset="0"/>
            </a:endParaRPr>
          </a:p>
        </p:txBody>
      </p:sp>
      <p:sp>
        <p:nvSpPr>
          <p:cNvPr id="3" name="TextBox 2"/>
          <p:cNvSpPr txBox="1"/>
          <p:nvPr/>
        </p:nvSpPr>
        <p:spPr>
          <a:xfrm>
            <a:off x="1280319" y="5848809"/>
            <a:ext cx="4913194" cy="1409104"/>
          </a:xfrm>
          <a:prstGeom prst="rect">
            <a:avLst/>
          </a:prstGeom>
          <a:noFill/>
        </p:spPr>
        <p:txBody>
          <a:bodyPr wrap="square" rtlCol="0">
            <a:spAutoFit/>
          </a:bodyPr>
          <a:lstStyle/>
          <a:p>
            <a:r>
              <a:rPr lang="en-US" dirty="0" err="1"/>
              <a:t>Bochinski</a:t>
            </a:r>
            <a:r>
              <a:rPr lang="en-US" dirty="0"/>
              <a:t> et al, PRL 91, 243001, (2003)</a:t>
            </a:r>
          </a:p>
          <a:p>
            <a:r>
              <a:rPr lang="en-US" dirty="0"/>
              <a:t>Hudson et al, </a:t>
            </a:r>
            <a:r>
              <a:rPr lang="is-IS" dirty="0"/>
              <a:t>PRL 98</a:t>
            </a:r>
            <a:r>
              <a:rPr lang="is-IS" b="1" dirty="0"/>
              <a:t>, </a:t>
            </a:r>
            <a:r>
              <a:rPr lang="is-IS" dirty="0"/>
              <a:t>253002, (2007)</a:t>
            </a:r>
            <a:endParaRPr lang="en-US" dirty="0"/>
          </a:p>
          <a:p>
            <a:r>
              <a:rPr lang="en-US" dirty="0"/>
              <a:t>Sawyer et al, PRL 101, 203203 (2008)</a:t>
            </a:r>
          </a:p>
          <a:p>
            <a:r>
              <a:rPr lang="en-US" kern="0" dirty="0" err="1">
                <a:ea typeface="ＭＳ Ｐゴシック" pitchFamily="1" charset="-128"/>
                <a:cs typeface="Calibri" pitchFamily="34" charset="0"/>
              </a:rPr>
              <a:t>Stuhl</a:t>
            </a:r>
            <a:r>
              <a:rPr lang="en-US" kern="0" dirty="0">
                <a:ea typeface="ＭＳ Ｐゴシック" pitchFamily="1" charset="-128"/>
                <a:cs typeface="Calibri" pitchFamily="34" charset="0"/>
              </a:rPr>
              <a:t> et al, PRA 85, 033427 (2012)</a:t>
            </a:r>
          </a:p>
        </p:txBody>
      </p:sp>
    </p:spTree>
    <p:extLst>
      <p:ext uri="{BB962C8B-B14F-4D97-AF65-F5344CB8AC3E}">
        <p14:creationId xmlns:p14="http://schemas.microsoft.com/office/powerpoint/2010/main" val="167924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68"/>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1" grpId="0" animBg="1"/>
      <p:bldP spid="51" grpId="1" animBg="1"/>
      <p:bldP spid="167" grpId="0" animBg="1"/>
      <p:bldP spid="167" grpId="1" animBg="1"/>
      <p:bldP spid="50" grpId="0" animBg="1"/>
      <p:bldP spid="168" grpId="0" animBg="1"/>
      <p:bldP spid="16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Push the Limits</a:t>
            </a:r>
            <a:endParaRPr lang="en-US" dirty="0"/>
          </a:p>
        </p:txBody>
      </p:sp>
      <p:sp>
        <p:nvSpPr>
          <p:cNvPr id="3" name="Content Placeholder 2"/>
          <p:cNvSpPr>
            <a:spLocks noGrp="1"/>
          </p:cNvSpPr>
          <p:nvPr>
            <p:ph idx="1"/>
          </p:nvPr>
        </p:nvSpPr>
        <p:spPr/>
        <p:txBody>
          <a:bodyPr/>
          <a:lstStyle/>
          <a:p>
            <a:pPr marL="514329" indent="-514329">
              <a:buFont typeface="+mj-lt"/>
              <a:buAutoNum type="arabicPeriod"/>
            </a:pPr>
            <a:r>
              <a:rPr lang="en-US" dirty="0" smtClean="0"/>
              <a:t>Evaporative Cooling</a:t>
            </a:r>
          </a:p>
          <a:p>
            <a:pPr marL="514329" indent="-514329">
              <a:buFont typeface="+mj-lt"/>
              <a:buAutoNum type="arabicPeriod"/>
            </a:pPr>
            <a:endParaRPr lang="en-US" dirty="0" smtClean="0"/>
          </a:p>
          <a:p>
            <a:pPr marL="514329" indent="-514329">
              <a:buFont typeface="+mj-lt"/>
              <a:buAutoNum type="arabicPeriod"/>
            </a:pPr>
            <a:endParaRPr lang="en-US" dirty="0" smtClean="0"/>
          </a:p>
          <a:p>
            <a:pPr marL="514329" indent="-514329">
              <a:buFont typeface="+mj-lt"/>
              <a:buAutoNum type="arabicPeriod"/>
            </a:pPr>
            <a:r>
              <a:rPr lang="en-US" dirty="0" smtClean="0"/>
              <a:t>Solving Spin-Flip Losses</a:t>
            </a:r>
          </a:p>
          <a:p>
            <a:pPr marL="514329" indent="-514329">
              <a:buFont typeface="+mj-lt"/>
              <a:buAutoNum type="arabicPeriod"/>
            </a:pPr>
            <a:endParaRPr lang="en-US" dirty="0" smtClean="0"/>
          </a:p>
          <a:p>
            <a:pPr marL="514329" indent="-514329">
              <a:buFont typeface="+mj-lt"/>
              <a:buAutoNum type="arabicPeriod"/>
            </a:pPr>
            <a:endParaRPr lang="en-US" dirty="0"/>
          </a:p>
          <a:p>
            <a:pPr marL="514329" indent="-514329">
              <a:buFont typeface="+mj-lt"/>
              <a:buAutoNum type="arabicPeriod"/>
            </a:pPr>
            <a:r>
              <a:rPr lang="en-US" dirty="0" smtClean="0"/>
              <a:t>New Deceleration Strategy</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17783" y="1552008"/>
            <a:ext cx="2677886" cy="2677886"/>
          </a:xfrm>
          <a:prstGeom prst="rect">
            <a:avLst/>
          </a:prstGeom>
        </p:spPr>
      </p:pic>
      <p:grpSp>
        <p:nvGrpSpPr>
          <p:cNvPr id="8" name="Group 7"/>
          <p:cNvGrpSpPr/>
          <p:nvPr/>
        </p:nvGrpSpPr>
        <p:grpSpPr>
          <a:xfrm>
            <a:off x="6818959" y="2875644"/>
            <a:ext cx="2723618" cy="2312532"/>
            <a:chOff x="473529" y="1410382"/>
            <a:chExt cx="3935186" cy="3341233"/>
          </a:xfrm>
        </p:grpSpPr>
        <p:pic>
          <p:nvPicPr>
            <p:cNvPr id="5" name="Picture 4" descr="geometry_out.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3529" y="1412403"/>
              <a:ext cx="3935186" cy="3339212"/>
            </a:xfrm>
            <a:prstGeom prst="rect">
              <a:avLst/>
            </a:prstGeom>
          </p:spPr>
        </p:pic>
        <p:sp>
          <p:nvSpPr>
            <p:cNvPr id="6" name="Rectangle 5"/>
            <p:cNvSpPr/>
            <p:nvPr/>
          </p:nvSpPr>
          <p:spPr>
            <a:xfrm>
              <a:off x="4098471" y="1975757"/>
              <a:ext cx="293915" cy="18288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84171" y="1410382"/>
              <a:ext cx="394607" cy="4152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79608" y="4072450"/>
            <a:ext cx="3048247" cy="238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727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Evaporative Cooling</a:t>
            </a:r>
            <a:endParaRPr lang="en-US" dirty="0"/>
          </a:p>
        </p:txBody>
      </p:sp>
      <p:sp>
        <p:nvSpPr>
          <p:cNvPr id="3" name="Content Placeholder 2"/>
          <p:cNvSpPr>
            <a:spLocks noGrp="1"/>
          </p:cNvSpPr>
          <p:nvPr>
            <p:ph idx="1"/>
          </p:nvPr>
        </p:nvSpPr>
        <p:spPr/>
        <p:txBody>
          <a:bodyPr/>
          <a:lstStyle/>
          <a:p>
            <a:r>
              <a:rPr lang="en-US" dirty="0" smtClean="0"/>
              <a:t>Shortcut to low entropy:</a:t>
            </a:r>
            <a:endParaRPr lang="en-US" dirty="0"/>
          </a:p>
        </p:txBody>
      </p:sp>
      <p:grpSp>
        <p:nvGrpSpPr>
          <p:cNvPr id="24" name="Group 23"/>
          <p:cNvGrpSpPr/>
          <p:nvPr/>
        </p:nvGrpSpPr>
        <p:grpSpPr>
          <a:xfrm>
            <a:off x="5821839" y="2994681"/>
            <a:ext cx="3724853" cy="4009904"/>
            <a:chOff x="920299" y="6781800"/>
            <a:chExt cx="3724853" cy="4009904"/>
          </a:xfrm>
        </p:grpSpPr>
        <p:sp>
          <p:nvSpPr>
            <p:cNvPr id="25" name="Oval 24"/>
            <p:cNvSpPr/>
            <p:nvPr/>
          </p:nvSpPr>
          <p:spPr>
            <a:xfrm>
              <a:off x="1034088" y="6781800"/>
              <a:ext cx="2857500" cy="1495425"/>
            </a:xfrm>
            <a:prstGeom prst="ellipse">
              <a:avLst/>
            </a:prstGeom>
            <a:solidFill>
              <a:schemeClr val="accent2">
                <a:alpha val="71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dirty="0"/>
            </a:p>
          </p:txBody>
        </p:sp>
        <p:sp>
          <p:nvSpPr>
            <p:cNvPr id="26" name="Oval 25"/>
            <p:cNvSpPr/>
            <p:nvPr/>
          </p:nvSpPr>
          <p:spPr>
            <a:xfrm>
              <a:off x="1409700" y="7924800"/>
              <a:ext cx="2862072" cy="1499616"/>
            </a:xfrm>
            <a:prstGeom prst="ellipse">
              <a:avLst/>
            </a:prstGeom>
            <a:solidFill>
              <a:schemeClr val="accent5">
                <a:lumMod val="60000"/>
                <a:lumOff val="40000"/>
                <a:alpha val="71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sp>
          <p:nvSpPr>
            <p:cNvPr id="27" name="Oval 26"/>
            <p:cNvSpPr/>
            <p:nvPr/>
          </p:nvSpPr>
          <p:spPr>
            <a:xfrm>
              <a:off x="1783080" y="9015984"/>
              <a:ext cx="2862072" cy="1499616"/>
            </a:xfrm>
            <a:prstGeom prst="ellipse">
              <a:avLst/>
            </a:prstGeom>
            <a:solidFill>
              <a:schemeClr val="accent1">
                <a:alpha val="70000"/>
              </a:schemeClr>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grpSp>
          <p:nvGrpSpPr>
            <p:cNvPr id="28" name="Group 27"/>
            <p:cNvGrpSpPr/>
            <p:nvPr/>
          </p:nvGrpSpPr>
          <p:grpSpPr>
            <a:xfrm>
              <a:off x="920299" y="9233321"/>
              <a:ext cx="1338762" cy="1558383"/>
              <a:chOff x="920299" y="9233321"/>
              <a:chExt cx="1338762" cy="1558383"/>
            </a:xfrm>
          </p:grpSpPr>
          <p:cxnSp>
            <p:nvCxnSpPr>
              <p:cNvPr id="29" name="Straight Arrow Connector 28"/>
              <p:cNvCxnSpPr/>
              <p:nvPr/>
            </p:nvCxnSpPr>
            <p:spPr>
              <a:xfrm>
                <a:off x="1283877" y="10447252"/>
                <a:ext cx="975184"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1292517" y="9304252"/>
                <a:ext cx="0" cy="11430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264570" y="10422372"/>
                <a:ext cx="888385" cy="369332"/>
              </a:xfrm>
              <a:prstGeom prst="rect">
                <a:avLst/>
              </a:prstGeom>
              <a:noFill/>
            </p:spPr>
            <p:txBody>
              <a:bodyPr wrap="none" rtlCol="0">
                <a:spAutoFit/>
              </a:bodyPr>
              <a:lstStyle/>
              <a:p>
                <a:r>
                  <a:rPr lang="en-US" sz="1800" dirty="0">
                    <a:solidFill>
                      <a:srgbClr val="000000"/>
                    </a:solidFill>
                  </a:rPr>
                  <a:t>Density</a:t>
                </a:r>
              </a:p>
            </p:txBody>
          </p:sp>
          <p:sp>
            <p:nvSpPr>
              <p:cNvPr id="32" name="TextBox 31"/>
              <p:cNvSpPr txBox="1"/>
              <p:nvPr/>
            </p:nvSpPr>
            <p:spPr>
              <a:xfrm rot="16200000">
                <a:off x="410480" y="9743140"/>
                <a:ext cx="1388970" cy="369332"/>
              </a:xfrm>
              <a:prstGeom prst="rect">
                <a:avLst/>
              </a:prstGeom>
              <a:noFill/>
            </p:spPr>
            <p:txBody>
              <a:bodyPr wrap="none" rtlCol="0">
                <a:spAutoFit/>
              </a:bodyPr>
              <a:lstStyle/>
              <a:p>
                <a:r>
                  <a:rPr lang="en-US" sz="1800" dirty="0">
                    <a:solidFill>
                      <a:srgbClr val="000000"/>
                    </a:solidFill>
                  </a:rPr>
                  <a:t>Temperature</a:t>
                </a:r>
              </a:p>
            </p:txBody>
          </p:sp>
        </p:grpSp>
      </p:grpSp>
      <p:grpSp>
        <p:nvGrpSpPr>
          <p:cNvPr id="33" name="Group 32"/>
          <p:cNvGrpSpPr/>
          <p:nvPr/>
        </p:nvGrpSpPr>
        <p:grpSpPr>
          <a:xfrm>
            <a:off x="1707039" y="2994681"/>
            <a:ext cx="3724853" cy="4009904"/>
            <a:chOff x="920299" y="6781800"/>
            <a:chExt cx="3724853" cy="4009904"/>
          </a:xfrm>
        </p:grpSpPr>
        <p:sp>
          <p:nvSpPr>
            <p:cNvPr id="34" name="Oval 33"/>
            <p:cNvSpPr/>
            <p:nvPr/>
          </p:nvSpPr>
          <p:spPr>
            <a:xfrm>
              <a:off x="1034088" y="6781800"/>
              <a:ext cx="2857500" cy="1495425"/>
            </a:xfrm>
            <a:prstGeom prst="ellipse">
              <a:avLst/>
            </a:prstGeom>
            <a:solidFill>
              <a:schemeClr val="accent2">
                <a:alpha val="71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dirty="0"/>
            </a:p>
          </p:txBody>
        </p:sp>
        <p:sp>
          <p:nvSpPr>
            <p:cNvPr id="35" name="Oval 34"/>
            <p:cNvSpPr/>
            <p:nvPr/>
          </p:nvSpPr>
          <p:spPr>
            <a:xfrm>
              <a:off x="1409700" y="7924800"/>
              <a:ext cx="2862072" cy="1499616"/>
            </a:xfrm>
            <a:prstGeom prst="ellipse">
              <a:avLst/>
            </a:prstGeom>
            <a:solidFill>
              <a:schemeClr val="accent5">
                <a:lumMod val="60000"/>
                <a:lumOff val="40000"/>
                <a:alpha val="71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sp>
          <p:nvSpPr>
            <p:cNvPr id="36" name="Oval 35"/>
            <p:cNvSpPr/>
            <p:nvPr/>
          </p:nvSpPr>
          <p:spPr>
            <a:xfrm>
              <a:off x="1783080" y="9015984"/>
              <a:ext cx="2862072" cy="1499616"/>
            </a:xfrm>
            <a:prstGeom prst="ellipse">
              <a:avLst/>
            </a:prstGeom>
            <a:solidFill>
              <a:schemeClr val="accent1">
                <a:alpha val="70000"/>
              </a:schemeClr>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grpSp>
          <p:nvGrpSpPr>
            <p:cNvPr id="37" name="Group 36"/>
            <p:cNvGrpSpPr/>
            <p:nvPr/>
          </p:nvGrpSpPr>
          <p:grpSpPr>
            <a:xfrm>
              <a:off x="920299" y="9233321"/>
              <a:ext cx="1338762" cy="1558383"/>
              <a:chOff x="920299" y="9233321"/>
              <a:chExt cx="1338762" cy="1558383"/>
            </a:xfrm>
          </p:grpSpPr>
          <p:cxnSp>
            <p:nvCxnSpPr>
              <p:cNvPr id="38" name="Straight Arrow Connector 37"/>
              <p:cNvCxnSpPr/>
              <p:nvPr/>
            </p:nvCxnSpPr>
            <p:spPr>
              <a:xfrm>
                <a:off x="1283877" y="10447252"/>
                <a:ext cx="975184"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292517" y="9304252"/>
                <a:ext cx="0" cy="11430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264570" y="10422372"/>
                <a:ext cx="888385" cy="369332"/>
              </a:xfrm>
              <a:prstGeom prst="rect">
                <a:avLst/>
              </a:prstGeom>
              <a:noFill/>
            </p:spPr>
            <p:txBody>
              <a:bodyPr wrap="none" rtlCol="0">
                <a:spAutoFit/>
              </a:bodyPr>
              <a:lstStyle/>
              <a:p>
                <a:r>
                  <a:rPr lang="en-US" sz="1800" dirty="0">
                    <a:solidFill>
                      <a:srgbClr val="000000"/>
                    </a:solidFill>
                  </a:rPr>
                  <a:t>Density</a:t>
                </a:r>
              </a:p>
            </p:txBody>
          </p:sp>
          <p:sp>
            <p:nvSpPr>
              <p:cNvPr id="41" name="TextBox 40"/>
              <p:cNvSpPr txBox="1"/>
              <p:nvPr/>
            </p:nvSpPr>
            <p:spPr>
              <a:xfrm rot="16200000">
                <a:off x="410480" y="9743140"/>
                <a:ext cx="1388970" cy="369332"/>
              </a:xfrm>
              <a:prstGeom prst="rect">
                <a:avLst/>
              </a:prstGeom>
              <a:noFill/>
            </p:spPr>
            <p:txBody>
              <a:bodyPr wrap="none" rtlCol="0">
                <a:spAutoFit/>
              </a:bodyPr>
              <a:lstStyle/>
              <a:p>
                <a:r>
                  <a:rPr lang="en-US" sz="1800" dirty="0">
                    <a:solidFill>
                      <a:srgbClr val="000000"/>
                    </a:solidFill>
                  </a:rPr>
                  <a:t>Temperature</a:t>
                </a:r>
              </a:p>
            </p:txBody>
          </p:sp>
        </p:grpSp>
      </p:grpSp>
      <p:sp>
        <p:nvSpPr>
          <p:cNvPr id="42" name="TextBox 41"/>
          <p:cNvSpPr txBox="1"/>
          <p:nvPr/>
        </p:nvSpPr>
        <p:spPr>
          <a:xfrm>
            <a:off x="2431542" y="4475057"/>
            <a:ext cx="2391873" cy="707886"/>
          </a:xfrm>
          <a:prstGeom prst="rect">
            <a:avLst/>
          </a:prstGeom>
          <a:noFill/>
        </p:spPr>
        <p:txBody>
          <a:bodyPr wrap="none" rtlCol="0">
            <a:spAutoFit/>
          </a:bodyPr>
          <a:lstStyle/>
          <a:p>
            <a:pPr algn="ctr"/>
            <a:r>
              <a:rPr lang="en-US" sz="2000" dirty="0">
                <a:solidFill>
                  <a:srgbClr val="000000"/>
                </a:solidFill>
              </a:rPr>
              <a:t>Laser cooling</a:t>
            </a:r>
          </a:p>
          <a:p>
            <a:pPr algn="ctr"/>
            <a:r>
              <a:rPr lang="en-US" sz="2000" dirty="0" err="1">
                <a:solidFill>
                  <a:srgbClr val="000000"/>
                </a:solidFill>
              </a:rPr>
              <a:t>Opto</a:t>
            </a:r>
            <a:r>
              <a:rPr lang="en-US" sz="2000" dirty="0">
                <a:solidFill>
                  <a:srgbClr val="000000"/>
                </a:solidFill>
              </a:rPr>
              <a:t>-electric Cooling</a:t>
            </a:r>
          </a:p>
        </p:txBody>
      </p:sp>
      <p:sp>
        <p:nvSpPr>
          <p:cNvPr id="43" name="TextBox 42"/>
          <p:cNvSpPr txBox="1"/>
          <p:nvPr/>
        </p:nvSpPr>
        <p:spPr>
          <a:xfrm>
            <a:off x="2755568" y="5628154"/>
            <a:ext cx="2552700" cy="707886"/>
          </a:xfrm>
          <a:prstGeom prst="rect">
            <a:avLst/>
          </a:prstGeom>
          <a:noFill/>
        </p:spPr>
        <p:txBody>
          <a:bodyPr wrap="square" rtlCol="0">
            <a:spAutoFit/>
          </a:bodyPr>
          <a:lstStyle/>
          <a:p>
            <a:pPr algn="ctr"/>
            <a:r>
              <a:rPr lang="en-US" sz="2000" dirty="0">
                <a:solidFill>
                  <a:schemeClr val="bg1"/>
                </a:solidFill>
              </a:rPr>
              <a:t>Atomic Cooling and Photo-Association</a:t>
            </a:r>
          </a:p>
        </p:txBody>
      </p:sp>
      <p:sp>
        <p:nvSpPr>
          <p:cNvPr id="44" name="TextBox 43"/>
          <p:cNvSpPr txBox="1"/>
          <p:nvPr/>
        </p:nvSpPr>
        <p:spPr>
          <a:xfrm>
            <a:off x="6278163" y="3189758"/>
            <a:ext cx="2256396" cy="1015663"/>
          </a:xfrm>
          <a:prstGeom prst="rect">
            <a:avLst/>
          </a:prstGeom>
          <a:noFill/>
        </p:spPr>
        <p:txBody>
          <a:bodyPr wrap="square" rtlCol="0">
            <a:spAutoFit/>
          </a:bodyPr>
          <a:lstStyle/>
          <a:p>
            <a:pPr algn="ctr"/>
            <a:r>
              <a:rPr lang="en-US" sz="2000" dirty="0">
                <a:solidFill>
                  <a:schemeClr val="bg1"/>
                </a:solidFill>
              </a:rPr>
              <a:t>Most Species</a:t>
            </a:r>
          </a:p>
          <a:p>
            <a:pPr algn="ctr"/>
            <a:r>
              <a:rPr lang="en-US" sz="2000" b="1" dirty="0">
                <a:solidFill>
                  <a:schemeClr val="bg1"/>
                </a:solidFill>
              </a:rPr>
              <a:t>OH</a:t>
            </a:r>
            <a:r>
              <a:rPr lang="en-US" sz="2000" dirty="0">
                <a:solidFill>
                  <a:schemeClr val="bg1"/>
                </a:solidFill>
              </a:rPr>
              <a:t>, NH</a:t>
            </a:r>
            <a:r>
              <a:rPr lang="en-US" sz="2000" baseline="-25000" dirty="0">
                <a:solidFill>
                  <a:schemeClr val="bg1"/>
                </a:solidFill>
              </a:rPr>
              <a:t>3</a:t>
            </a:r>
            <a:r>
              <a:rPr lang="en-US" sz="2000" dirty="0">
                <a:solidFill>
                  <a:schemeClr val="bg1"/>
                </a:solidFill>
              </a:rPr>
              <a:t>, CO, SO</a:t>
            </a:r>
            <a:r>
              <a:rPr lang="en-US" sz="2000" baseline="-25000" dirty="0">
                <a:solidFill>
                  <a:schemeClr val="bg1"/>
                </a:solidFill>
              </a:rPr>
              <a:t>2</a:t>
            </a:r>
            <a:r>
              <a:rPr lang="en-US" sz="2000" dirty="0">
                <a:solidFill>
                  <a:schemeClr val="bg1"/>
                </a:solidFill>
              </a:rPr>
              <a:t>, H</a:t>
            </a:r>
            <a:r>
              <a:rPr lang="en-US" sz="2000" baseline="-25000" dirty="0">
                <a:solidFill>
                  <a:schemeClr val="bg1"/>
                </a:solidFill>
              </a:rPr>
              <a:t>2</a:t>
            </a:r>
            <a:r>
              <a:rPr lang="en-US" sz="2000" dirty="0">
                <a:solidFill>
                  <a:schemeClr val="bg1"/>
                </a:solidFill>
              </a:rPr>
              <a:t>CO, </a:t>
            </a:r>
            <a:r>
              <a:rPr lang="en-US" sz="2000" dirty="0" err="1">
                <a:solidFill>
                  <a:schemeClr val="bg1"/>
                </a:solidFill>
              </a:rPr>
              <a:t>YbF</a:t>
            </a:r>
            <a:endParaRPr lang="en-US" sz="2000" dirty="0">
              <a:solidFill>
                <a:schemeClr val="bg1"/>
              </a:solidFill>
            </a:endParaRPr>
          </a:p>
        </p:txBody>
      </p:sp>
      <p:sp>
        <p:nvSpPr>
          <p:cNvPr id="45" name="TextBox 44"/>
          <p:cNvSpPr txBox="1"/>
          <p:nvPr/>
        </p:nvSpPr>
        <p:spPr>
          <a:xfrm>
            <a:off x="6919455" y="5628155"/>
            <a:ext cx="2552700" cy="707886"/>
          </a:xfrm>
          <a:prstGeom prst="rect">
            <a:avLst/>
          </a:prstGeom>
          <a:noFill/>
        </p:spPr>
        <p:txBody>
          <a:bodyPr wrap="square" rtlCol="0">
            <a:spAutoFit/>
          </a:bodyPr>
          <a:lstStyle/>
          <a:p>
            <a:pPr algn="ctr"/>
            <a:r>
              <a:rPr lang="en-US" sz="2000" dirty="0" err="1">
                <a:solidFill>
                  <a:schemeClr val="bg1"/>
                </a:solidFill>
              </a:rPr>
              <a:t>KRb</a:t>
            </a:r>
            <a:r>
              <a:rPr lang="en-US" sz="2000" dirty="0">
                <a:solidFill>
                  <a:schemeClr val="bg1"/>
                </a:solidFill>
              </a:rPr>
              <a:t>, </a:t>
            </a:r>
            <a:r>
              <a:rPr lang="en-US" sz="2000" dirty="0" err="1">
                <a:solidFill>
                  <a:schemeClr val="bg1"/>
                </a:solidFill>
              </a:rPr>
              <a:t>NaK</a:t>
            </a:r>
            <a:r>
              <a:rPr lang="en-US" sz="2000" dirty="0">
                <a:solidFill>
                  <a:schemeClr val="bg1"/>
                </a:solidFill>
              </a:rPr>
              <a:t> </a:t>
            </a:r>
          </a:p>
          <a:p>
            <a:pPr algn="ctr"/>
            <a:r>
              <a:rPr lang="en-US" sz="2000" dirty="0" err="1">
                <a:solidFill>
                  <a:schemeClr val="bg1"/>
                </a:solidFill>
              </a:rPr>
              <a:t>RbCs</a:t>
            </a:r>
            <a:r>
              <a:rPr lang="en-US" sz="2000" dirty="0">
                <a:solidFill>
                  <a:schemeClr val="bg1"/>
                </a:solidFill>
              </a:rPr>
              <a:t>, </a:t>
            </a:r>
            <a:r>
              <a:rPr lang="en-US" sz="2000" dirty="0" err="1">
                <a:solidFill>
                  <a:schemeClr val="bg1"/>
                </a:solidFill>
              </a:rPr>
              <a:t>LiRb</a:t>
            </a:r>
            <a:r>
              <a:rPr lang="en-US" sz="2000" dirty="0">
                <a:solidFill>
                  <a:schemeClr val="bg1"/>
                </a:solidFill>
              </a:rPr>
              <a:t>, </a:t>
            </a:r>
            <a:r>
              <a:rPr lang="en-US" sz="2000" dirty="0" err="1">
                <a:solidFill>
                  <a:schemeClr val="bg1"/>
                </a:solidFill>
              </a:rPr>
              <a:t>etc</a:t>
            </a:r>
            <a:endParaRPr lang="en-US" sz="2000" dirty="0">
              <a:solidFill>
                <a:schemeClr val="bg1"/>
              </a:solidFill>
            </a:endParaRPr>
          </a:p>
        </p:txBody>
      </p:sp>
      <p:sp>
        <p:nvSpPr>
          <p:cNvPr id="46" name="Text Placeholder 8"/>
          <p:cNvSpPr txBox="1">
            <a:spLocks/>
          </p:cNvSpPr>
          <p:nvPr/>
        </p:nvSpPr>
        <p:spPr>
          <a:xfrm>
            <a:off x="6300286" y="2569748"/>
            <a:ext cx="1835588" cy="491358"/>
          </a:xfrm>
          <a:prstGeom prst="rect">
            <a:avLst/>
          </a:prstGeom>
        </p:spPr>
        <p:txBody>
          <a:bodyPr/>
          <a:lstStyle>
            <a:lvl1pPr marL="1565956" indent="-1565956" algn="l" defTabSz="4175882" rtl="0" eaLnBrk="1" latinLnBrk="0" hangingPunct="1">
              <a:spcBef>
                <a:spcPct val="20000"/>
              </a:spcBef>
              <a:buFont typeface="Arial" pitchFamily="34" charset="0"/>
              <a:buChar char="•"/>
              <a:defRPr sz="11000" kern="1200">
                <a:solidFill>
                  <a:schemeClr val="tx1">
                    <a:lumMod val="50000"/>
                    <a:lumOff val="50000"/>
                  </a:schemeClr>
                </a:solidFill>
                <a:latin typeface="+mj-lt"/>
                <a:ea typeface="+mn-ea"/>
                <a:cs typeface="+mn-cs"/>
              </a:defRPr>
            </a:lvl1pPr>
            <a:lvl2pPr marL="3392904" indent="-1304963"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2pPr>
            <a:lvl3pPr marL="5219852"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3pPr>
            <a:lvl4pPr marL="7307793"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4pPr>
            <a:lvl5pPr marL="9395734"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5pPr>
            <a:lvl6pPr marL="11483675"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6pPr>
            <a:lvl7pPr marL="13571616"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7pPr>
            <a:lvl8pPr marL="15659557"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8pPr>
            <a:lvl9pPr marL="17747498"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9pPr>
          </a:lstStyle>
          <a:p>
            <a:pPr marL="0" indent="0" algn="ctr">
              <a:buNone/>
            </a:pPr>
            <a:r>
              <a:rPr lang="en-US" sz="2000" b="1" dirty="0">
                <a:solidFill>
                  <a:srgbClr val="000000"/>
                </a:solidFill>
              </a:rPr>
              <a:t>Species</a:t>
            </a:r>
          </a:p>
        </p:txBody>
      </p:sp>
      <p:sp>
        <p:nvSpPr>
          <p:cNvPr id="47" name="TextBox 46"/>
          <p:cNvSpPr txBox="1"/>
          <p:nvPr/>
        </p:nvSpPr>
        <p:spPr>
          <a:xfrm>
            <a:off x="1751500" y="3220234"/>
            <a:ext cx="2996161" cy="707886"/>
          </a:xfrm>
          <a:prstGeom prst="rect">
            <a:avLst/>
          </a:prstGeom>
          <a:noFill/>
        </p:spPr>
        <p:txBody>
          <a:bodyPr wrap="square" rtlCol="0">
            <a:spAutoFit/>
          </a:bodyPr>
          <a:lstStyle/>
          <a:p>
            <a:pPr algn="ctr"/>
            <a:r>
              <a:rPr lang="en-US" sz="2000" dirty="0">
                <a:solidFill>
                  <a:schemeClr val="bg1"/>
                </a:solidFill>
              </a:rPr>
              <a:t>Cryogenic Sources</a:t>
            </a:r>
          </a:p>
          <a:p>
            <a:pPr algn="ctr"/>
            <a:r>
              <a:rPr lang="en-US" sz="2000" dirty="0">
                <a:solidFill>
                  <a:schemeClr val="bg1"/>
                </a:solidFill>
              </a:rPr>
              <a:t>Stark Deceleration</a:t>
            </a:r>
          </a:p>
        </p:txBody>
      </p:sp>
      <p:sp>
        <p:nvSpPr>
          <p:cNvPr id="48" name="Text Placeholder 8"/>
          <p:cNvSpPr txBox="1">
            <a:spLocks/>
          </p:cNvSpPr>
          <p:nvPr/>
        </p:nvSpPr>
        <p:spPr>
          <a:xfrm>
            <a:off x="2345164" y="2569748"/>
            <a:ext cx="1835588" cy="491358"/>
          </a:xfrm>
          <a:prstGeom prst="rect">
            <a:avLst/>
          </a:prstGeom>
        </p:spPr>
        <p:txBody>
          <a:bodyPr/>
          <a:lstStyle>
            <a:lvl1pPr marL="1565956" indent="-1565956" algn="l" defTabSz="4175882" rtl="0" eaLnBrk="1" latinLnBrk="0" hangingPunct="1">
              <a:spcBef>
                <a:spcPct val="20000"/>
              </a:spcBef>
              <a:buFont typeface="Arial" pitchFamily="34" charset="0"/>
              <a:buChar char="•"/>
              <a:defRPr sz="11000" kern="1200">
                <a:solidFill>
                  <a:schemeClr val="tx1">
                    <a:lumMod val="50000"/>
                    <a:lumOff val="50000"/>
                  </a:schemeClr>
                </a:solidFill>
                <a:latin typeface="+mj-lt"/>
                <a:ea typeface="+mn-ea"/>
                <a:cs typeface="+mn-cs"/>
              </a:defRPr>
            </a:lvl1pPr>
            <a:lvl2pPr marL="3392904" indent="-1304963"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2pPr>
            <a:lvl3pPr marL="5219852"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3pPr>
            <a:lvl4pPr marL="7307793"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4pPr>
            <a:lvl5pPr marL="9395734"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5pPr>
            <a:lvl6pPr marL="11483675"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6pPr>
            <a:lvl7pPr marL="13571616"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7pPr>
            <a:lvl8pPr marL="15659557"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8pPr>
            <a:lvl9pPr marL="17747498"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9pPr>
          </a:lstStyle>
          <a:p>
            <a:pPr marL="0" indent="0" algn="ctr">
              <a:buNone/>
            </a:pPr>
            <a:r>
              <a:rPr lang="en-US" sz="2000" b="1" dirty="0">
                <a:solidFill>
                  <a:srgbClr val="000000"/>
                </a:solidFill>
              </a:rPr>
              <a:t>Techniques</a:t>
            </a:r>
          </a:p>
        </p:txBody>
      </p:sp>
      <p:sp>
        <p:nvSpPr>
          <p:cNvPr id="49" name="TextBox 48"/>
          <p:cNvSpPr txBox="1"/>
          <p:nvPr/>
        </p:nvSpPr>
        <p:spPr>
          <a:xfrm>
            <a:off x="6876777" y="4475057"/>
            <a:ext cx="1844351" cy="707886"/>
          </a:xfrm>
          <a:prstGeom prst="rect">
            <a:avLst/>
          </a:prstGeom>
          <a:noFill/>
        </p:spPr>
        <p:txBody>
          <a:bodyPr wrap="none" rtlCol="0">
            <a:spAutoFit/>
          </a:bodyPr>
          <a:lstStyle/>
          <a:p>
            <a:pPr algn="ctr"/>
            <a:r>
              <a:rPr lang="en-US" sz="2000" dirty="0" err="1"/>
              <a:t>YbF</a:t>
            </a:r>
            <a:r>
              <a:rPr lang="en-US" sz="2000" dirty="0"/>
              <a:t>, </a:t>
            </a:r>
            <a:r>
              <a:rPr lang="en-US" sz="2000" dirty="0" err="1"/>
              <a:t>SrF</a:t>
            </a:r>
            <a:r>
              <a:rPr lang="en-US" sz="2000" dirty="0"/>
              <a:t>, </a:t>
            </a:r>
            <a:r>
              <a:rPr lang="en-US" sz="2000" dirty="0" err="1"/>
              <a:t>CaF</a:t>
            </a:r>
            <a:r>
              <a:rPr lang="en-US" sz="2000" dirty="0"/>
              <a:t>, YO</a:t>
            </a:r>
            <a:endParaRPr lang="en-US" sz="2000" b="1" dirty="0">
              <a:solidFill>
                <a:srgbClr val="000000"/>
              </a:solidFill>
            </a:endParaRPr>
          </a:p>
          <a:p>
            <a:pPr algn="ctr"/>
            <a:r>
              <a:rPr lang="en-US" sz="2000" dirty="0"/>
              <a:t>CH</a:t>
            </a:r>
            <a:r>
              <a:rPr lang="en-US" sz="2000" baseline="-25000" dirty="0"/>
              <a:t>3</a:t>
            </a:r>
            <a:r>
              <a:rPr lang="en-US" sz="2000" dirty="0"/>
              <a:t>F</a:t>
            </a:r>
          </a:p>
        </p:txBody>
      </p:sp>
      <p:grpSp>
        <p:nvGrpSpPr>
          <p:cNvPr id="5" name="Group 4"/>
          <p:cNvGrpSpPr/>
          <p:nvPr/>
        </p:nvGrpSpPr>
        <p:grpSpPr>
          <a:xfrm>
            <a:off x="5585517" y="3486043"/>
            <a:ext cx="1468978" cy="4185461"/>
            <a:chOff x="5585517" y="3486043"/>
            <a:chExt cx="1468978" cy="4185461"/>
          </a:xfrm>
        </p:grpSpPr>
        <p:sp>
          <p:nvSpPr>
            <p:cNvPr id="50" name="Title 1"/>
            <p:cNvSpPr txBox="1">
              <a:spLocks/>
            </p:cNvSpPr>
            <p:nvPr/>
          </p:nvSpPr>
          <p:spPr>
            <a:xfrm rot="4739802">
              <a:off x="3710399" y="5363981"/>
              <a:ext cx="4182641" cy="4324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B0F0"/>
                  </a:solidFill>
                  <a:latin typeface="+mn-lt"/>
                </a:rPr>
                <a:t>Evaporative Cooling</a:t>
              </a:r>
            </a:p>
          </p:txBody>
        </p:sp>
        <p:sp>
          <p:nvSpPr>
            <p:cNvPr id="51" name="Freeform 50"/>
            <p:cNvSpPr/>
            <p:nvPr/>
          </p:nvSpPr>
          <p:spPr>
            <a:xfrm>
              <a:off x="5862929" y="3695135"/>
              <a:ext cx="862851" cy="1897039"/>
            </a:xfrm>
            <a:custGeom>
              <a:avLst/>
              <a:gdLst>
                <a:gd name="connsiteX0" fmla="*/ 494361 w 862851"/>
                <a:gd name="connsiteY0" fmla="*/ 0 h 1897039"/>
                <a:gd name="connsiteX1" fmla="*/ 16690 w 862851"/>
                <a:gd name="connsiteY1" fmla="*/ 286603 h 1897039"/>
                <a:gd name="connsiteX2" fmla="*/ 180463 w 862851"/>
                <a:gd name="connsiteY2" fmla="*/ 1282890 h 1897039"/>
                <a:gd name="connsiteX3" fmla="*/ 862851 w 862851"/>
                <a:gd name="connsiteY3" fmla="*/ 1897039 h 1897039"/>
              </a:gdLst>
              <a:ahLst/>
              <a:cxnLst>
                <a:cxn ang="0">
                  <a:pos x="connsiteX0" y="connsiteY0"/>
                </a:cxn>
                <a:cxn ang="0">
                  <a:pos x="connsiteX1" y="connsiteY1"/>
                </a:cxn>
                <a:cxn ang="0">
                  <a:pos x="connsiteX2" y="connsiteY2"/>
                </a:cxn>
                <a:cxn ang="0">
                  <a:pos x="connsiteX3" y="connsiteY3"/>
                </a:cxn>
              </a:cxnLst>
              <a:rect l="l" t="t" r="r" b="b"/>
              <a:pathLst>
                <a:path w="862851" h="1897039">
                  <a:moveTo>
                    <a:pt x="494361" y="0"/>
                  </a:moveTo>
                  <a:cubicBezTo>
                    <a:pt x="281683" y="36394"/>
                    <a:pt x="69006" y="72788"/>
                    <a:pt x="16690" y="286603"/>
                  </a:cubicBezTo>
                  <a:cubicBezTo>
                    <a:pt x="-35626" y="500418"/>
                    <a:pt x="39436" y="1014484"/>
                    <a:pt x="180463" y="1282890"/>
                  </a:cubicBezTo>
                  <a:cubicBezTo>
                    <a:pt x="321490" y="1551296"/>
                    <a:pt x="592170" y="1724167"/>
                    <a:pt x="862851" y="1897039"/>
                  </a:cubicBezTo>
                </a:path>
              </a:pathLst>
            </a:custGeom>
            <a:noFill/>
            <a:ln w="57150">
              <a:solidFill>
                <a:srgbClr val="00B0F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 name="Oval 3"/>
            <p:cNvSpPr/>
            <p:nvPr/>
          </p:nvSpPr>
          <p:spPr>
            <a:xfrm>
              <a:off x="6300286" y="3486043"/>
              <a:ext cx="754209" cy="442077"/>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6236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Evaporative Cooling</a:t>
            </a:r>
            <a:endParaRPr lang="en-US" dirty="0"/>
          </a:p>
        </p:txBody>
      </p:sp>
      <p:sp>
        <p:nvSpPr>
          <p:cNvPr id="4" name="Content Placeholder 3"/>
          <p:cNvSpPr>
            <a:spLocks noGrp="1"/>
          </p:cNvSpPr>
          <p:nvPr>
            <p:ph idx="1"/>
          </p:nvPr>
        </p:nvSpPr>
        <p:spPr>
          <a:xfrm>
            <a:off x="804694" y="1947672"/>
            <a:ext cx="10095250" cy="4641427"/>
          </a:xfrm>
        </p:spPr>
        <p:txBody>
          <a:bodyPr/>
          <a:lstStyle/>
          <a:p>
            <a:r>
              <a:rPr lang="en-US" dirty="0" smtClean="0"/>
              <a:t>First Demonstrated in our experiment!</a:t>
            </a:r>
          </a:p>
          <a:p>
            <a:endParaRPr lang="en-US" dirty="0"/>
          </a:p>
          <a:p>
            <a:endParaRPr lang="en-US" dirty="0" smtClean="0"/>
          </a:p>
          <a:p>
            <a:endParaRPr lang="en-US" dirty="0"/>
          </a:p>
          <a:p>
            <a:endParaRPr lang="en-US" dirty="0" smtClean="0"/>
          </a:p>
          <a:p>
            <a:endParaRPr lang="en-US" dirty="0" smtClean="0"/>
          </a:p>
          <a:p>
            <a:r>
              <a:rPr lang="en-US" dirty="0" smtClean="0"/>
              <a:t>Next: Going even colder.</a:t>
            </a:r>
            <a:endParaRPr lang="en-US" dirty="0"/>
          </a:p>
          <a:p>
            <a:endParaRPr lang="en-US" dirty="0" smtClean="0"/>
          </a:p>
          <a:p>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23660" y="2498143"/>
            <a:ext cx="8610163" cy="2826144"/>
          </a:xfrm>
          <a:prstGeom prst="rect">
            <a:avLst/>
          </a:prstGeom>
        </p:spPr>
      </p:pic>
      <p:sp>
        <p:nvSpPr>
          <p:cNvPr id="3" name="Rectangle 2"/>
          <p:cNvSpPr/>
          <p:nvPr/>
        </p:nvSpPr>
        <p:spPr>
          <a:xfrm>
            <a:off x="4225225" y="2498143"/>
            <a:ext cx="3160058" cy="282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264261" y="2498143"/>
            <a:ext cx="3160058" cy="2826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04919" y="6836705"/>
            <a:ext cx="4913194" cy="421526"/>
          </a:xfrm>
          <a:prstGeom prst="rect">
            <a:avLst/>
          </a:prstGeom>
          <a:noFill/>
        </p:spPr>
        <p:txBody>
          <a:bodyPr wrap="square" rtlCol="0">
            <a:spAutoFit/>
          </a:bodyPr>
          <a:lstStyle/>
          <a:p>
            <a:r>
              <a:rPr lang="en-US" kern="0" dirty="0" err="1">
                <a:ea typeface="ＭＳ Ｐゴシック" pitchFamily="1" charset="-128"/>
                <a:cs typeface="Calibri" pitchFamily="34" charset="0"/>
              </a:rPr>
              <a:t>Stuhl</a:t>
            </a:r>
            <a:r>
              <a:rPr lang="en-US" kern="0" dirty="0">
                <a:ea typeface="ＭＳ Ｐゴシック" pitchFamily="1" charset="-128"/>
                <a:cs typeface="Calibri" pitchFamily="34" charset="0"/>
              </a:rPr>
              <a:t> et al, Nature 492, 7429 (2012)</a:t>
            </a:r>
          </a:p>
        </p:txBody>
      </p:sp>
    </p:spTree>
    <p:extLst>
      <p:ext uri="{BB962C8B-B14F-4D97-AF65-F5344CB8AC3E}">
        <p14:creationId xmlns:p14="http://schemas.microsoft.com/office/powerpoint/2010/main" val="9020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Evaporative Cooling</a:t>
            </a:r>
            <a:endParaRPr lang="en-US" dirty="0"/>
          </a:p>
        </p:txBody>
      </p:sp>
      <p:sp>
        <p:nvSpPr>
          <p:cNvPr id="3" name="Content Placeholder 2"/>
          <p:cNvSpPr>
            <a:spLocks noGrp="1"/>
          </p:cNvSpPr>
          <p:nvPr>
            <p:ph idx="1"/>
          </p:nvPr>
        </p:nvSpPr>
        <p:spPr/>
        <p:txBody>
          <a:bodyPr/>
          <a:lstStyle/>
          <a:p>
            <a:r>
              <a:rPr lang="en-US" dirty="0" smtClean="0"/>
              <a:t>The scheme in further detail:</a:t>
            </a:r>
            <a:endParaRPr lang="en-US" dirty="0"/>
          </a:p>
        </p:txBody>
      </p:sp>
      <p:grpSp>
        <p:nvGrpSpPr>
          <p:cNvPr id="4" name="Group 3"/>
          <p:cNvGrpSpPr/>
          <p:nvPr/>
        </p:nvGrpSpPr>
        <p:grpSpPr>
          <a:xfrm>
            <a:off x="1554183" y="2834409"/>
            <a:ext cx="4739008" cy="3891494"/>
            <a:chOff x="38193908" y="6858000"/>
            <a:chExt cx="4674146" cy="3763921"/>
          </a:xfrm>
        </p:grpSpPr>
        <p:grpSp>
          <p:nvGrpSpPr>
            <p:cNvPr id="5" name="Group 4"/>
            <p:cNvGrpSpPr/>
            <p:nvPr/>
          </p:nvGrpSpPr>
          <p:grpSpPr>
            <a:xfrm>
              <a:off x="38193908" y="6858000"/>
              <a:ext cx="4674146" cy="3763921"/>
              <a:chOff x="6304875" y="12370713"/>
              <a:chExt cx="4674146" cy="3763921"/>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6425730" y="13011912"/>
                <a:ext cx="4118383" cy="3024801"/>
              </a:xfrm>
              <a:prstGeom prst="rect">
                <a:avLst/>
              </a:prstGeom>
            </p:spPr>
          </p:pic>
          <p:sp>
            <p:nvSpPr>
              <p:cNvPr id="15" name="TextBox 14"/>
              <p:cNvSpPr txBox="1"/>
              <p:nvPr/>
            </p:nvSpPr>
            <p:spPr>
              <a:xfrm>
                <a:off x="7516347" y="15807179"/>
                <a:ext cx="2484621" cy="327455"/>
              </a:xfrm>
              <a:prstGeom prst="rect">
                <a:avLst/>
              </a:prstGeom>
              <a:noFill/>
            </p:spPr>
            <p:txBody>
              <a:bodyPr wrap="square" rtlCol="0">
                <a:spAutoFit/>
              </a:bodyPr>
              <a:lstStyle/>
              <a:p>
                <a:r>
                  <a:rPr lang="en-US" sz="1600" dirty="0"/>
                  <a:t>Magnetic Field (</a:t>
                </a:r>
                <a:r>
                  <a:rPr lang="en-US" sz="1600" dirty="0" err="1"/>
                  <a:t>kG</a:t>
                </a:r>
                <a:r>
                  <a:rPr lang="en-US" sz="1600" dirty="0"/>
                  <a:t>)</a:t>
                </a:r>
              </a:p>
            </p:txBody>
          </p:sp>
          <p:sp>
            <p:nvSpPr>
              <p:cNvPr id="16" name="TextBox 15"/>
              <p:cNvSpPr txBox="1"/>
              <p:nvPr/>
            </p:nvSpPr>
            <p:spPr>
              <a:xfrm rot="16200000">
                <a:off x="5670037" y="14122236"/>
                <a:ext cx="1603595" cy="333920"/>
              </a:xfrm>
              <a:prstGeom prst="rect">
                <a:avLst/>
              </a:prstGeom>
              <a:noFill/>
            </p:spPr>
            <p:txBody>
              <a:bodyPr wrap="square" rtlCol="0">
                <a:spAutoFit/>
              </a:bodyPr>
              <a:lstStyle/>
              <a:p>
                <a:r>
                  <a:rPr lang="en-US" sz="1600" dirty="0"/>
                  <a:t>Energy (GHz)</a:t>
                </a:r>
              </a:p>
            </p:txBody>
          </p:sp>
          <p:sp>
            <p:nvSpPr>
              <p:cNvPr id="17" name="TextBox 16"/>
              <p:cNvSpPr txBox="1"/>
              <p:nvPr/>
            </p:nvSpPr>
            <p:spPr>
              <a:xfrm>
                <a:off x="6972967" y="12370713"/>
                <a:ext cx="3048001" cy="1044509"/>
              </a:xfrm>
              <a:prstGeom prst="rect">
                <a:avLst/>
              </a:prstGeom>
              <a:noFill/>
            </p:spPr>
            <p:txBody>
              <a:bodyPr wrap="square" rtlCol="0">
                <a:spAutoFit/>
              </a:bodyPr>
              <a:lstStyle/>
              <a:p>
                <a:pPr algn="ctr"/>
                <a:r>
                  <a:rPr lang="en-US" dirty="0"/>
                  <a:t>Microwave Coupling </a:t>
                </a:r>
              </a:p>
              <a:p>
                <a:pPr algn="ctr"/>
                <a:r>
                  <a:rPr lang="en-US" kern="0" dirty="0">
                    <a:solidFill>
                      <a:srgbClr val="000000"/>
                    </a:solidFill>
                    <a:latin typeface="Calibri" pitchFamily="34" charset="0"/>
                    <a:cs typeface="Calibri" pitchFamily="34" charset="0"/>
                  </a:rPr>
                  <a:t>1. 7 GHz – 2.7 MHz/</a:t>
                </a:r>
                <a:r>
                  <a:rPr lang="en-US" kern="0" dirty="0" err="1">
                    <a:solidFill>
                      <a:srgbClr val="000000"/>
                    </a:solidFill>
                    <a:latin typeface="Calibri" pitchFamily="34" charset="0"/>
                    <a:cs typeface="Calibri" pitchFamily="34" charset="0"/>
                  </a:rPr>
                  <a:t>kG</a:t>
                </a:r>
                <a:endParaRPr lang="en-US" kern="0" dirty="0">
                  <a:solidFill>
                    <a:srgbClr val="000000"/>
                  </a:solidFill>
                  <a:latin typeface="Calibri" pitchFamily="34" charset="0"/>
                  <a:cs typeface="Calibri" pitchFamily="34" charset="0"/>
                </a:endParaRPr>
              </a:p>
              <a:p>
                <a:endParaRPr lang="en-US" dirty="0"/>
              </a:p>
            </p:txBody>
          </p:sp>
          <p:sp>
            <p:nvSpPr>
              <p:cNvPr id="18" name="TextBox 17"/>
              <p:cNvSpPr txBox="1"/>
              <p:nvPr/>
            </p:nvSpPr>
            <p:spPr>
              <a:xfrm>
                <a:off x="10077169" y="13127582"/>
                <a:ext cx="624758" cy="327455"/>
              </a:xfrm>
              <a:prstGeom prst="rect">
                <a:avLst/>
              </a:prstGeom>
              <a:noFill/>
            </p:spPr>
            <p:txBody>
              <a:bodyPr wrap="square" rtlCol="0">
                <a:spAutoFit/>
              </a:bodyPr>
              <a:lstStyle/>
              <a:p>
                <a:r>
                  <a:rPr lang="en-US" sz="1600" dirty="0"/>
                  <a:t>3/2</a:t>
                </a:r>
              </a:p>
            </p:txBody>
          </p:sp>
          <p:sp>
            <p:nvSpPr>
              <p:cNvPr id="19" name="TextBox 18"/>
              <p:cNvSpPr txBox="1"/>
              <p:nvPr/>
            </p:nvSpPr>
            <p:spPr>
              <a:xfrm>
                <a:off x="10069218" y="13803868"/>
                <a:ext cx="713752" cy="327455"/>
              </a:xfrm>
              <a:prstGeom prst="rect">
                <a:avLst/>
              </a:prstGeom>
              <a:noFill/>
            </p:spPr>
            <p:txBody>
              <a:bodyPr wrap="square" rtlCol="0">
                <a:spAutoFit/>
              </a:bodyPr>
              <a:lstStyle/>
              <a:p>
                <a:r>
                  <a:rPr lang="en-US" sz="1600" dirty="0"/>
                  <a:t>1/2</a:t>
                </a:r>
              </a:p>
            </p:txBody>
          </p:sp>
          <p:sp>
            <p:nvSpPr>
              <p:cNvPr id="20" name="TextBox 19"/>
              <p:cNvSpPr txBox="1"/>
              <p:nvPr/>
            </p:nvSpPr>
            <p:spPr>
              <a:xfrm>
                <a:off x="10000969" y="14433604"/>
                <a:ext cx="978052" cy="327455"/>
              </a:xfrm>
              <a:prstGeom prst="rect">
                <a:avLst/>
              </a:prstGeom>
              <a:noFill/>
            </p:spPr>
            <p:txBody>
              <a:bodyPr wrap="square" rtlCol="0">
                <a:spAutoFit/>
              </a:bodyPr>
              <a:lstStyle/>
              <a:p>
                <a:r>
                  <a:rPr lang="en-US" sz="1600" dirty="0"/>
                  <a:t>-1/2</a:t>
                </a:r>
              </a:p>
            </p:txBody>
          </p:sp>
          <p:sp>
            <p:nvSpPr>
              <p:cNvPr id="21" name="TextBox 20"/>
              <p:cNvSpPr txBox="1"/>
              <p:nvPr/>
            </p:nvSpPr>
            <p:spPr>
              <a:xfrm>
                <a:off x="10000969" y="15099267"/>
                <a:ext cx="782001" cy="327455"/>
              </a:xfrm>
              <a:prstGeom prst="rect">
                <a:avLst/>
              </a:prstGeom>
              <a:noFill/>
            </p:spPr>
            <p:txBody>
              <a:bodyPr wrap="square" rtlCol="0">
                <a:spAutoFit/>
              </a:bodyPr>
              <a:lstStyle/>
              <a:p>
                <a:r>
                  <a:rPr lang="en-US" sz="1600" dirty="0"/>
                  <a:t>-3/2</a:t>
                </a:r>
              </a:p>
            </p:txBody>
          </p:sp>
          <p:sp>
            <p:nvSpPr>
              <p:cNvPr id="22" name="TextBox 21"/>
              <p:cNvSpPr txBox="1"/>
              <p:nvPr/>
            </p:nvSpPr>
            <p:spPr>
              <a:xfrm>
                <a:off x="10139502" y="12813267"/>
                <a:ext cx="518724" cy="327455"/>
              </a:xfrm>
              <a:prstGeom prst="rect">
                <a:avLst/>
              </a:prstGeom>
              <a:noFill/>
            </p:spPr>
            <p:txBody>
              <a:bodyPr wrap="square" rtlCol="0">
                <a:spAutoFit/>
              </a:bodyPr>
              <a:lstStyle/>
              <a:p>
                <a:r>
                  <a:rPr lang="en-US" sz="1600" dirty="0" err="1"/>
                  <a:t>m</a:t>
                </a:r>
                <a:r>
                  <a:rPr lang="en-US" sz="1600" baseline="-25000" dirty="0" err="1"/>
                  <a:t>J</a:t>
                </a:r>
                <a:endParaRPr lang="en-US" sz="1600" baseline="-25000" dirty="0"/>
              </a:p>
            </p:txBody>
          </p:sp>
        </p:grpSp>
        <p:cxnSp>
          <p:nvCxnSpPr>
            <p:cNvPr id="6" name="Straight Connector 5"/>
            <p:cNvCxnSpPr/>
            <p:nvPr/>
          </p:nvCxnSpPr>
          <p:spPr bwMode="auto">
            <a:xfrm flipV="1">
              <a:off x="38862000" y="7967134"/>
              <a:ext cx="3124200" cy="965200"/>
            </a:xfrm>
            <a:prstGeom prst="line">
              <a:avLst/>
            </a:prstGeom>
            <a:solidFill>
              <a:schemeClr val="accent1"/>
            </a:solidFill>
            <a:ln w="38100" cap="flat" cmpd="sng" algn="ctr">
              <a:solidFill>
                <a:schemeClr val="accent2"/>
              </a:solidFill>
              <a:prstDash val="solid"/>
              <a:round/>
              <a:headEnd type="none" w="med" len="med"/>
              <a:tailEnd type="none" w="med" len="med"/>
            </a:ln>
            <a:effectLst/>
          </p:spPr>
        </p:cxnSp>
        <p:cxnSp>
          <p:nvCxnSpPr>
            <p:cNvPr id="7" name="Straight Connector 6"/>
            <p:cNvCxnSpPr/>
            <p:nvPr/>
          </p:nvCxnSpPr>
          <p:spPr bwMode="auto">
            <a:xfrm flipV="1">
              <a:off x="38862000" y="7696200"/>
              <a:ext cx="3124200" cy="964562"/>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cxnSp>
          <p:nvCxnSpPr>
            <p:cNvPr id="8" name="Straight Arrow Connector 7"/>
            <p:cNvCxnSpPr/>
            <p:nvPr/>
          </p:nvCxnSpPr>
          <p:spPr>
            <a:xfrm>
              <a:off x="41681400" y="7806268"/>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1224200" y="7950201"/>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0767000" y="8094134"/>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0309800" y="8229600"/>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9852600" y="8373533"/>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9395400" y="8517466"/>
              <a:ext cx="0" cy="228600"/>
            </a:xfrm>
            <a:prstGeom prst="straightConnector1">
              <a:avLst/>
            </a:prstGeom>
            <a:ln w="28575">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2553950" y="4468050"/>
            <a:ext cx="6535992" cy="908136"/>
            <a:chOff x="1273631" y="4239446"/>
            <a:chExt cx="6535992" cy="908136"/>
          </a:xfrm>
        </p:grpSpPr>
        <p:sp>
          <p:nvSpPr>
            <p:cNvPr id="23" name="Oval 22"/>
            <p:cNvSpPr/>
            <p:nvPr/>
          </p:nvSpPr>
          <p:spPr>
            <a:xfrm>
              <a:off x="1273631" y="4525530"/>
              <a:ext cx="234726" cy="16415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4" name="Oval 23"/>
            <p:cNvSpPr/>
            <p:nvPr/>
          </p:nvSpPr>
          <p:spPr>
            <a:xfrm>
              <a:off x="1495364" y="4454365"/>
              <a:ext cx="234726" cy="16415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5" name="Oval 24"/>
            <p:cNvSpPr/>
            <p:nvPr/>
          </p:nvSpPr>
          <p:spPr>
            <a:xfrm>
              <a:off x="2157310" y="4239446"/>
              <a:ext cx="234726" cy="16415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cxnSp>
          <p:nvCxnSpPr>
            <p:cNvPr id="27" name="Straight Arrow Connector 26"/>
            <p:cNvCxnSpPr/>
            <p:nvPr/>
          </p:nvCxnSpPr>
          <p:spPr>
            <a:xfrm flipH="1" flipV="1">
              <a:off x="2274675" y="4469676"/>
              <a:ext cx="2539425" cy="18125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012871" y="4439696"/>
              <a:ext cx="2796752" cy="707886"/>
            </a:xfrm>
            <a:prstGeom prst="rect">
              <a:avLst/>
            </a:prstGeom>
            <a:noFill/>
          </p:spPr>
          <p:txBody>
            <a:bodyPr wrap="square" rtlCol="0">
              <a:spAutoFit/>
            </a:bodyPr>
            <a:lstStyle/>
            <a:p>
              <a:r>
                <a:rPr lang="en-US" sz="2000" b="1" dirty="0">
                  <a:solidFill>
                    <a:srgbClr val="00B0F0"/>
                  </a:solidFill>
                </a:rPr>
                <a:t>Use small E-field to mix states and allow escape</a:t>
              </a:r>
            </a:p>
          </p:txBody>
        </p:sp>
      </p:grpSp>
      <p:grpSp>
        <p:nvGrpSpPr>
          <p:cNvPr id="26" name="Group 25"/>
          <p:cNvGrpSpPr/>
          <p:nvPr/>
        </p:nvGrpSpPr>
        <p:grpSpPr>
          <a:xfrm>
            <a:off x="2155349" y="2555171"/>
            <a:ext cx="7353141" cy="2759456"/>
            <a:chOff x="875026" y="2326571"/>
            <a:chExt cx="7353141" cy="2759456"/>
          </a:xfrm>
        </p:grpSpPr>
        <p:sp>
          <p:nvSpPr>
            <p:cNvPr id="35" name="Oval 34"/>
            <p:cNvSpPr/>
            <p:nvPr/>
          </p:nvSpPr>
          <p:spPr>
            <a:xfrm>
              <a:off x="875026" y="4142073"/>
              <a:ext cx="439768" cy="943954"/>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endCxn id="35" idx="7"/>
            </p:cNvCxnSpPr>
            <p:nvPr/>
          </p:nvCxnSpPr>
          <p:spPr>
            <a:xfrm flipH="1">
              <a:off x="1250391" y="2649737"/>
              <a:ext cx="4181024" cy="163057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31415" y="2326571"/>
              <a:ext cx="2796752" cy="707886"/>
            </a:xfrm>
            <a:prstGeom prst="rect">
              <a:avLst/>
            </a:prstGeom>
            <a:noFill/>
          </p:spPr>
          <p:txBody>
            <a:bodyPr wrap="square" rtlCol="0">
              <a:spAutoFit/>
            </a:bodyPr>
            <a:lstStyle/>
            <a:p>
              <a:r>
                <a:rPr lang="en-US" sz="2000" b="1" dirty="0">
                  <a:solidFill>
                    <a:srgbClr val="00B0F0"/>
                  </a:solidFill>
                </a:rPr>
                <a:t>Population should build up in this region</a:t>
              </a:r>
            </a:p>
          </p:txBody>
        </p:sp>
      </p:grpSp>
      <p:grpSp>
        <p:nvGrpSpPr>
          <p:cNvPr id="47" name="Group 46"/>
          <p:cNvGrpSpPr/>
          <p:nvPr/>
        </p:nvGrpSpPr>
        <p:grpSpPr>
          <a:xfrm>
            <a:off x="2307784" y="4626262"/>
            <a:ext cx="8182966" cy="1840947"/>
            <a:chOff x="1027465" y="4397660"/>
            <a:chExt cx="8182966" cy="1840946"/>
          </a:xfrm>
        </p:grpSpPr>
        <p:grpSp>
          <p:nvGrpSpPr>
            <p:cNvPr id="45" name="Group 44"/>
            <p:cNvGrpSpPr/>
            <p:nvPr/>
          </p:nvGrpSpPr>
          <p:grpSpPr>
            <a:xfrm>
              <a:off x="1027465" y="4397660"/>
              <a:ext cx="4208678" cy="1629157"/>
              <a:chOff x="1027465" y="4397660"/>
              <a:chExt cx="4208678" cy="1629157"/>
            </a:xfrm>
          </p:grpSpPr>
          <p:cxnSp>
            <p:nvCxnSpPr>
              <p:cNvPr id="29" name="Straight Arrow Connector 28"/>
              <p:cNvCxnSpPr/>
              <p:nvPr/>
            </p:nvCxnSpPr>
            <p:spPr>
              <a:xfrm>
                <a:off x="1151905" y="4397660"/>
                <a:ext cx="2380" cy="346730"/>
              </a:xfrm>
              <a:prstGeom prst="straightConnector1">
                <a:avLst/>
              </a:prstGeom>
              <a:ln w="28575">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1027465" y="4507429"/>
                <a:ext cx="2040" cy="225667"/>
              </a:xfrm>
              <a:prstGeom prst="straightConnector1">
                <a:avLst/>
              </a:prstGeom>
              <a:ln w="28575">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flipV="1">
                <a:off x="1151905" y="4733096"/>
                <a:ext cx="4084238" cy="1293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5236143" y="5838496"/>
              <a:ext cx="3974288" cy="400110"/>
            </a:xfrm>
            <a:prstGeom prst="rect">
              <a:avLst/>
            </a:prstGeom>
            <a:noFill/>
          </p:spPr>
          <p:txBody>
            <a:bodyPr wrap="square" rtlCol="0">
              <a:spAutoFit/>
            </a:bodyPr>
            <a:lstStyle/>
            <a:p>
              <a:r>
                <a:rPr lang="en-US" sz="2000" b="1" dirty="0"/>
                <a:t>Added </a:t>
              </a:r>
              <a:r>
                <a:rPr lang="en-US" sz="2000" b="1"/>
                <a:t>a pair of microwave tones</a:t>
              </a:r>
              <a:endParaRPr lang="en-US" sz="2000" b="1" dirty="0"/>
            </a:p>
          </p:txBody>
        </p:sp>
      </p:grpSp>
      <p:grpSp>
        <p:nvGrpSpPr>
          <p:cNvPr id="52" name="Group 51"/>
          <p:cNvGrpSpPr/>
          <p:nvPr/>
        </p:nvGrpSpPr>
        <p:grpSpPr>
          <a:xfrm>
            <a:off x="5352100" y="3669261"/>
            <a:ext cx="4947125" cy="707886"/>
            <a:chOff x="4071777" y="3440658"/>
            <a:chExt cx="4947125" cy="707886"/>
          </a:xfrm>
        </p:grpSpPr>
        <p:cxnSp>
          <p:nvCxnSpPr>
            <p:cNvPr id="49" name="Straight Arrow Connector 48"/>
            <p:cNvCxnSpPr/>
            <p:nvPr/>
          </p:nvCxnSpPr>
          <p:spPr>
            <a:xfrm flipH="1" flipV="1">
              <a:off x="4071777" y="3794601"/>
              <a:ext cx="961990" cy="233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044614" y="3440658"/>
              <a:ext cx="3974288" cy="707886"/>
            </a:xfrm>
            <a:prstGeom prst="rect">
              <a:avLst/>
            </a:prstGeom>
            <a:noFill/>
          </p:spPr>
          <p:txBody>
            <a:bodyPr wrap="square" rtlCol="0">
              <a:spAutoFit/>
            </a:bodyPr>
            <a:lstStyle/>
            <a:p>
              <a:r>
                <a:rPr lang="en-US" sz="2000" b="1" dirty="0"/>
                <a:t>Laser induced fluorescence on </a:t>
              </a:r>
              <a:r>
                <a:rPr lang="en-US" sz="2000" b="1"/>
                <a:t>opposite parity state</a:t>
              </a:r>
              <a:endParaRPr lang="en-US" sz="2000" b="1" dirty="0"/>
            </a:p>
          </p:txBody>
        </p:sp>
      </p:grpSp>
      <p:grpSp>
        <p:nvGrpSpPr>
          <p:cNvPr id="53" name="Group 52"/>
          <p:cNvGrpSpPr/>
          <p:nvPr/>
        </p:nvGrpSpPr>
        <p:grpSpPr>
          <a:xfrm>
            <a:off x="2061860" y="4262343"/>
            <a:ext cx="7089426" cy="1991165"/>
            <a:chOff x="781541" y="4033740"/>
            <a:chExt cx="7089426" cy="1991164"/>
          </a:xfrm>
        </p:grpSpPr>
        <p:sp>
          <p:nvSpPr>
            <p:cNvPr id="54" name="&quot;No&quot; Symbol 53"/>
            <p:cNvSpPr/>
            <p:nvPr/>
          </p:nvSpPr>
          <p:spPr>
            <a:xfrm>
              <a:off x="781541" y="4033740"/>
              <a:ext cx="704009" cy="1169538"/>
            </a:xfrm>
            <a:prstGeom prst="noSmoking">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5" name="Straight Arrow Connector 54"/>
            <p:cNvCxnSpPr/>
            <p:nvPr/>
          </p:nvCxnSpPr>
          <p:spPr>
            <a:xfrm flipH="1" flipV="1">
              <a:off x="1424206" y="5001674"/>
              <a:ext cx="3849720" cy="59781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393699" y="5317018"/>
              <a:ext cx="2477268" cy="707886"/>
            </a:xfrm>
            <a:prstGeom prst="rect">
              <a:avLst/>
            </a:prstGeom>
            <a:noFill/>
          </p:spPr>
          <p:txBody>
            <a:bodyPr wrap="square" rtlCol="0">
              <a:spAutoFit/>
            </a:bodyPr>
            <a:lstStyle/>
            <a:p>
              <a:r>
                <a:rPr lang="en-US" sz="2000" b="1" dirty="0">
                  <a:solidFill>
                    <a:srgbClr val="00B0F0"/>
                  </a:solidFill>
                </a:rPr>
                <a:t>Ruled out population build-up!</a:t>
              </a:r>
            </a:p>
          </p:txBody>
        </p:sp>
      </p:grpSp>
      <p:sp>
        <p:nvSpPr>
          <p:cNvPr id="51" name="TextBox 50"/>
          <p:cNvSpPr txBox="1"/>
          <p:nvPr/>
        </p:nvSpPr>
        <p:spPr>
          <a:xfrm>
            <a:off x="7604919" y="6836705"/>
            <a:ext cx="4913194" cy="421526"/>
          </a:xfrm>
          <a:prstGeom prst="rect">
            <a:avLst/>
          </a:prstGeom>
          <a:noFill/>
        </p:spPr>
        <p:txBody>
          <a:bodyPr wrap="square" rtlCol="0">
            <a:spAutoFit/>
          </a:bodyPr>
          <a:lstStyle/>
          <a:p>
            <a:r>
              <a:rPr lang="en-US" kern="0" dirty="0" err="1">
                <a:ea typeface="ＭＳ Ｐゴシック" pitchFamily="1" charset="-128"/>
                <a:cs typeface="Calibri" pitchFamily="34" charset="0"/>
              </a:rPr>
              <a:t>Stuhl</a:t>
            </a:r>
            <a:r>
              <a:rPr lang="en-US" kern="0" dirty="0">
                <a:ea typeface="ＭＳ Ｐゴシック" pitchFamily="1" charset="-128"/>
                <a:cs typeface="Calibri" pitchFamily="34" charset="0"/>
              </a:rPr>
              <a:t> et al, Nature 492, 7429 (2012)</a:t>
            </a:r>
          </a:p>
        </p:txBody>
      </p:sp>
    </p:spTree>
    <p:extLst>
      <p:ext uri="{BB962C8B-B14F-4D97-AF65-F5344CB8AC3E}">
        <p14:creationId xmlns:p14="http://schemas.microsoft.com/office/powerpoint/2010/main" val="36442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Evaporative Cooling</a:t>
            </a:r>
            <a:endParaRPr lang="en-US" dirty="0"/>
          </a:p>
        </p:txBody>
      </p:sp>
      <p:sp>
        <p:nvSpPr>
          <p:cNvPr id="4" name="Content Placeholder 3"/>
          <p:cNvSpPr>
            <a:spLocks noGrp="1"/>
          </p:cNvSpPr>
          <p:nvPr>
            <p:ph idx="1"/>
          </p:nvPr>
        </p:nvSpPr>
        <p:spPr>
          <a:xfrm>
            <a:off x="804694" y="1947672"/>
            <a:ext cx="8990976" cy="5824728"/>
          </a:xfrm>
        </p:spPr>
        <p:txBody>
          <a:bodyPr>
            <a:normAutofit/>
          </a:bodyPr>
          <a:lstStyle/>
          <a:p>
            <a:r>
              <a:rPr lang="en-US" dirty="0" smtClean="0"/>
              <a:t>First Demonstrated in our experiment!</a:t>
            </a:r>
          </a:p>
          <a:p>
            <a:endParaRPr lang="en-US" dirty="0"/>
          </a:p>
          <a:p>
            <a:endParaRPr lang="en-US" dirty="0" smtClean="0"/>
          </a:p>
          <a:p>
            <a:endParaRPr lang="en-US" dirty="0" smtClean="0"/>
          </a:p>
          <a:p>
            <a:endParaRPr lang="en-US" dirty="0"/>
          </a:p>
          <a:p>
            <a:endParaRPr lang="en-US" dirty="0" smtClean="0"/>
          </a:p>
          <a:p>
            <a:r>
              <a:rPr lang="en-US" dirty="0" smtClean="0"/>
              <a:t>First disproval of the first demonstration!</a:t>
            </a:r>
          </a:p>
          <a:p>
            <a:r>
              <a:rPr lang="en-US" dirty="0" smtClean="0"/>
              <a:t>Not completely, see appendix of</a:t>
            </a:r>
          </a:p>
          <a:p>
            <a:r>
              <a:rPr lang="en-US" dirty="0"/>
              <a:t>Why doesn’t it work? Spin-Flip Losses</a:t>
            </a:r>
          </a:p>
          <a:p>
            <a:endParaRPr lang="en-US" dirty="0" smtClean="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23660" y="2498143"/>
            <a:ext cx="8610163" cy="2826144"/>
          </a:xfrm>
          <a:prstGeom prst="rect">
            <a:avLst/>
          </a:prstGeom>
        </p:spPr>
      </p:pic>
      <p:sp>
        <p:nvSpPr>
          <p:cNvPr id="6" name="&quot;No&quot; Symbol 5"/>
          <p:cNvSpPr/>
          <p:nvPr/>
        </p:nvSpPr>
        <p:spPr>
          <a:xfrm>
            <a:off x="2575719" y="4114800"/>
            <a:ext cx="317500" cy="330994"/>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quot;No&quot; Symbol 6"/>
          <p:cNvSpPr/>
          <p:nvPr/>
        </p:nvSpPr>
        <p:spPr>
          <a:xfrm>
            <a:off x="2674144" y="3580220"/>
            <a:ext cx="317500" cy="330994"/>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quot;No&quot; Symbol 7"/>
          <p:cNvSpPr/>
          <p:nvPr/>
        </p:nvSpPr>
        <p:spPr>
          <a:xfrm>
            <a:off x="2817019" y="3370450"/>
            <a:ext cx="317500" cy="330994"/>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quot;No&quot; Symbol 8"/>
          <p:cNvSpPr/>
          <p:nvPr/>
        </p:nvSpPr>
        <p:spPr>
          <a:xfrm>
            <a:off x="5042694" y="2980448"/>
            <a:ext cx="1181100" cy="1199544"/>
          </a:xfrm>
          <a:prstGeom prst="noSmoking">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7604919" y="6836705"/>
            <a:ext cx="4913194" cy="421526"/>
          </a:xfrm>
          <a:prstGeom prst="rect">
            <a:avLst/>
          </a:prstGeom>
          <a:noFill/>
        </p:spPr>
        <p:txBody>
          <a:bodyPr wrap="square" rtlCol="0">
            <a:spAutoFit/>
          </a:bodyPr>
          <a:lstStyle/>
          <a:p>
            <a:r>
              <a:rPr lang="en-US" kern="0" dirty="0" err="1">
                <a:ea typeface="ＭＳ Ｐゴシック" pitchFamily="1" charset="-128"/>
                <a:cs typeface="Calibri" pitchFamily="34" charset="0"/>
              </a:rPr>
              <a:t>Stuhl</a:t>
            </a:r>
            <a:r>
              <a:rPr lang="en-US" kern="0" dirty="0">
                <a:ea typeface="ＭＳ Ｐゴシック" pitchFamily="1" charset="-128"/>
                <a:cs typeface="Calibri" pitchFamily="34" charset="0"/>
              </a:rPr>
              <a:t> et al, Nature 492, 7429 (2012)</a:t>
            </a:r>
          </a:p>
        </p:txBody>
      </p:sp>
      <p:grpSp>
        <p:nvGrpSpPr>
          <p:cNvPr id="13" name="Group 12"/>
          <p:cNvGrpSpPr/>
          <p:nvPr/>
        </p:nvGrpSpPr>
        <p:grpSpPr>
          <a:xfrm>
            <a:off x="3456253" y="2498143"/>
            <a:ext cx="3327400" cy="702257"/>
            <a:chOff x="3456253" y="2498143"/>
            <a:chExt cx="3327400" cy="702257"/>
          </a:xfrm>
        </p:grpSpPr>
        <p:sp>
          <p:nvSpPr>
            <p:cNvPr id="12" name="Oval 11"/>
            <p:cNvSpPr/>
            <p:nvPr/>
          </p:nvSpPr>
          <p:spPr>
            <a:xfrm>
              <a:off x="6097853" y="2574343"/>
              <a:ext cx="685800" cy="626057"/>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Oval 2"/>
            <p:cNvSpPr/>
            <p:nvPr/>
          </p:nvSpPr>
          <p:spPr>
            <a:xfrm>
              <a:off x="3456253" y="2498143"/>
              <a:ext cx="685800" cy="626057"/>
            </a:xfrm>
            <a:prstGeom prst="ellipse">
              <a:avLst/>
            </a:pr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TextBox 13"/>
          <p:cNvSpPr txBox="1"/>
          <p:nvPr/>
        </p:nvSpPr>
        <p:spPr>
          <a:xfrm>
            <a:off x="7604919" y="6501384"/>
            <a:ext cx="4913194" cy="421526"/>
          </a:xfrm>
          <a:prstGeom prst="rect">
            <a:avLst/>
          </a:prstGeom>
          <a:noFill/>
        </p:spPr>
        <p:txBody>
          <a:bodyPr wrap="square" rtlCol="0">
            <a:spAutoFit/>
          </a:bodyPr>
          <a:lstStyle/>
          <a:p>
            <a:r>
              <a:rPr lang="en-US" kern="0" dirty="0">
                <a:ea typeface="ＭＳ Ｐゴシック" pitchFamily="1" charset="-128"/>
                <a:cs typeface="Calibri" pitchFamily="34" charset="0"/>
              </a:rPr>
              <a:t>Reens et al, PRA </a:t>
            </a:r>
            <a:r>
              <a:rPr lang="is-IS" kern="0" dirty="0">
                <a:ea typeface="ＭＳ Ｐゴシック" pitchFamily="1" charset="-128"/>
                <a:cs typeface="Calibri" pitchFamily="34" charset="0"/>
              </a:rPr>
              <a:t>96, 063420 (2017)</a:t>
            </a:r>
            <a:endParaRPr lang="en-US" kern="0" dirty="0">
              <a:ea typeface="ＭＳ Ｐゴシック" pitchFamily="1" charset="-128"/>
              <a:cs typeface="Calibri" pitchFamily="34" charset="0"/>
            </a:endParaRPr>
          </a:p>
        </p:txBody>
      </p:sp>
      <p:sp>
        <p:nvSpPr>
          <p:cNvPr id="15" name="Rectangle 14"/>
          <p:cNvSpPr/>
          <p:nvPr/>
        </p:nvSpPr>
        <p:spPr>
          <a:xfrm>
            <a:off x="4225225" y="2492499"/>
            <a:ext cx="3160058" cy="2831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49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Spin-Flip Losses</a:t>
            </a:r>
            <a:endParaRPr lang="en-US" dirty="0"/>
          </a:p>
        </p:txBody>
      </p:sp>
      <p:sp>
        <p:nvSpPr>
          <p:cNvPr id="3" name="Content Placeholder 2"/>
          <p:cNvSpPr>
            <a:spLocks noGrp="1"/>
          </p:cNvSpPr>
          <p:nvPr>
            <p:ph idx="1"/>
          </p:nvPr>
        </p:nvSpPr>
        <p:spPr/>
        <p:txBody>
          <a:bodyPr/>
          <a:lstStyle/>
          <a:p>
            <a:r>
              <a:rPr lang="en-US" dirty="0" smtClean="0"/>
              <a:t>Also </a:t>
            </a:r>
            <a:r>
              <a:rPr lang="en-US" dirty="0" err="1" smtClean="0"/>
              <a:t>Majoranna</a:t>
            </a:r>
            <a:r>
              <a:rPr lang="en-US" dirty="0" smtClean="0"/>
              <a:t> Loss, Landau-Zener Transitions</a:t>
            </a:r>
          </a:p>
          <a:p>
            <a:endParaRPr lang="en-US" dirty="0"/>
          </a:p>
        </p:txBody>
      </p:sp>
      <p:cxnSp>
        <p:nvCxnSpPr>
          <p:cNvPr id="5" name="Straight Connector 4"/>
          <p:cNvCxnSpPr/>
          <p:nvPr/>
        </p:nvCxnSpPr>
        <p:spPr>
          <a:xfrm>
            <a:off x="2690019" y="2705100"/>
            <a:ext cx="3543300" cy="23050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688495" y="2706625"/>
            <a:ext cx="3547872" cy="23042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499519" y="2762250"/>
            <a:ext cx="0" cy="4762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537619" y="5257800"/>
            <a:ext cx="0" cy="476250"/>
          </a:xfrm>
          <a:prstGeom prst="straightConnector1">
            <a:avLst/>
          </a:prstGeom>
          <a:ln w="508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300119" y="2752725"/>
            <a:ext cx="0" cy="4762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300119" y="5257800"/>
            <a:ext cx="0" cy="476250"/>
          </a:xfrm>
          <a:prstGeom prst="straightConnector1">
            <a:avLst/>
          </a:prstGeom>
          <a:ln w="508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2728118" y="4610085"/>
            <a:ext cx="4477353" cy="952515"/>
          </a:xfrm>
          <a:custGeom>
            <a:avLst/>
            <a:gdLst>
              <a:gd name="connsiteX0" fmla="*/ 0 w 5391150"/>
              <a:gd name="connsiteY0" fmla="*/ 1257300 h 1278452"/>
              <a:gd name="connsiteX1" fmla="*/ 1714500 w 5391150"/>
              <a:gd name="connsiteY1" fmla="*/ 323850 h 1278452"/>
              <a:gd name="connsiteX2" fmla="*/ 3524250 w 5391150"/>
              <a:gd name="connsiteY2" fmla="*/ 1276350 h 1278452"/>
              <a:gd name="connsiteX3" fmla="*/ 5391150 w 5391150"/>
              <a:gd name="connsiteY3" fmla="*/ 0 h 1278452"/>
              <a:gd name="connsiteX0" fmla="*/ 0 w 3524250"/>
              <a:gd name="connsiteY0" fmla="*/ 933467 h 954619"/>
              <a:gd name="connsiteX1" fmla="*/ 1714500 w 3524250"/>
              <a:gd name="connsiteY1" fmla="*/ 17 h 954619"/>
              <a:gd name="connsiteX2" fmla="*/ 3524250 w 3524250"/>
              <a:gd name="connsiteY2" fmla="*/ 952517 h 954619"/>
              <a:gd name="connsiteX0" fmla="*/ 0 w 3524250"/>
              <a:gd name="connsiteY0" fmla="*/ 933467 h 952517"/>
              <a:gd name="connsiteX1" fmla="*/ 1714500 w 3524250"/>
              <a:gd name="connsiteY1" fmla="*/ 17 h 952517"/>
              <a:gd name="connsiteX2" fmla="*/ 3524250 w 3524250"/>
              <a:gd name="connsiteY2" fmla="*/ 952517 h 952517"/>
              <a:gd name="connsiteX0" fmla="*/ 0 w 3524250"/>
              <a:gd name="connsiteY0" fmla="*/ 933465 h 952515"/>
              <a:gd name="connsiteX1" fmla="*/ 1714500 w 3524250"/>
              <a:gd name="connsiteY1" fmla="*/ 15 h 952515"/>
              <a:gd name="connsiteX2" fmla="*/ 3524250 w 3524250"/>
              <a:gd name="connsiteY2" fmla="*/ 952515 h 952515"/>
            </a:gdLst>
            <a:ahLst/>
            <a:cxnLst>
              <a:cxn ang="0">
                <a:pos x="connsiteX0" y="connsiteY0"/>
              </a:cxn>
              <a:cxn ang="0">
                <a:pos x="connsiteX1" y="connsiteY1"/>
              </a:cxn>
              <a:cxn ang="0">
                <a:pos x="connsiteX2" y="connsiteY2"/>
              </a:cxn>
            </a:cxnLst>
            <a:rect l="l" t="t" r="r" b="b"/>
            <a:pathLst>
              <a:path w="3524250" h="952515">
                <a:moveTo>
                  <a:pt x="0" y="933465"/>
                </a:moveTo>
                <a:cubicBezTo>
                  <a:pt x="601662" y="522302"/>
                  <a:pt x="1127125" y="-3160"/>
                  <a:pt x="1714500" y="15"/>
                </a:cubicBezTo>
                <a:cubicBezTo>
                  <a:pt x="2301875" y="3190"/>
                  <a:pt x="2911475" y="530240"/>
                  <a:pt x="3524250" y="952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flipV="1">
            <a:off x="2728118" y="3113162"/>
            <a:ext cx="4422489" cy="950976"/>
          </a:xfrm>
          <a:custGeom>
            <a:avLst/>
            <a:gdLst>
              <a:gd name="connsiteX0" fmla="*/ 0 w 5391150"/>
              <a:gd name="connsiteY0" fmla="*/ 1257300 h 1278452"/>
              <a:gd name="connsiteX1" fmla="*/ 1714500 w 5391150"/>
              <a:gd name="connsiteY1" fmla="*/ 323850 h 1278452"/>
              <a:gd name="connsiteX2" fmla="*/ 3524250 w 5391150"/>
              <a:gd name="connsiteY2" fmla="*/ 1276350 h 1278452"/>
              <a:gd name="connsiteX3" fmla="*/ 5391150 w 5391150"/>
              <a:gd name="connsiteY3" fmla="*/ 0 h 1278452"/>
              <a:gd name="connsiteX0" fmla="*/ 0 w 3524250"/>
              <a:gd name="connsiteY0" fmla="*/ 933467 h 954619"/>
              <a:gd name="connsiteX1" fmla="*/ 1714500 w 3524250"/>
              <a:gd name="connsiteY1" fmla="*/ 17 h 954619"/>
              <a:gd name="connsiteX2" fmla="*/ 3524250 w 3524250"/>
              <a:gd name="connsiteY2" fmla="*/ 952517 h 954619"/>
              <a:gd name="connsiteX0" fmla="*/ 0 w 3524250"/>
              <a:gd name="connsiteY0" fmla="*/ 933467 h 952517"/>
              <a:gd name="connsiteX1" fmla="*/ 1714500 w 3524250"/>
              <a:gd name="connsiteY1" fmla="*/ 17 h 952517"/>
              <a:gd name="connsiteX2" fmla="*/ 3524250 w 3524250"/>
              <a:gd name="connsiteY2" fmla="*/ 952517 h 952517"/>
              <a:gd name="connsiteX0" fmla="*/ 0 w 3524250"/>
              <a:gd name="connsiteY0" fmla="*/ 933465 h 952515"/>
              <a:gd name="connsiteX1" fmla="*/ 1714500 w 3524250"/>
              <a:gd name="connsiteY1" fmla="*/ 15 h 952515"/>
              <a:gd name="connsiteX2" fmla="*/ 3524250 w 3524250"/>
              <a:gd name="connsiteY2" fmla="*/ 952515 h 952515"/>
            </a:gdLst>
            <a:ahLst/>
            <a:cxnLst>
              <a:cxn ang="0">
                <a:pos x="connsiteX0" y="connsiteY0"/>
              </a:cxn>
              <a:cxn ang="0">
                <a:pos x="connsiteX1" y="connsiteY1"/>
              </a:cxn>
              <a:cxn ang="0">
                <a:pos x="connsiteX2" y="connsiteY2"/>
              </a:cxn>
            </a:cxnLst>
            <a:rect l="l" t="t" r="r" b="b"/>
            <a:pathLst>
              <a:path w="3524250" h="952515">
                <a:moveTo>
                  <a:pt x="0" y="933465"/>
                </a:moveTo>
                <a:cubicBezTo>
                  <a:pt x="601662" y="522302"/>
                  <a:pt x="1127125" y="-3160"/>
                  <a:pt x="1714500" y="15"/>
                </a:cubicBezTo>
                <a:cubicBezTo>
                  <a:pt x="2301875" y="3190"/>
                  <a:pt x="2911475" y="530240"/>
                  <a:pt x="3524250" y="952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1908969" y="3467101"/>
            <a:ext cx="0" cy="260985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908970" y="6076950"/>
            <a:ext cx="28575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956969" y="5783338"/>
            <a:ext cx="895350" cy="553998"/>
          </a:xfrm>
          <a:prstGeom prst="rect">
            <a:avLst/>
          </a:prstGeom>
          <a:noFill/>
        </p:spPr>
        <p:txBody>
          <a:bodyPr wrap="square" rtlCol="0">
            <a:spAutoFit/>
          </a:bodyPr>
          <a:lstStyle/>
          <a:p>
            <a:r>
              <a:rPr lang="en-US" sz="3000" dirty="0"/>
              <a:t>𝛌</a:t>
            </a:r>
          </a:p>
        </p:txBody>
      </p:sp>
      <p:sp>
        <p:nvSpPr>
          <p:cNvPr id="24" name="TextBox 23"/>
          <p:cNvSpPr txBox="1"/>
          <p:nvPr/>
        </p:nvSpPr>
        <p:spPr>
          <a:xfrm>
            <a:off x="1735234" y="2931341"/>
            <a:ext cx="895350" cy="553998"/>
          </a:xfrm>
          <a:prstGeom prst="rect">
            <a:avLst/>
          </a:prstGeom>
          <a:noFill/>
        </p:spPr>
        <p:txBody>
          <a:bodyPr wrap="square" rtlCol="0">
            <a:spAutoFit/>
          </a:bodyPr>
          <a:lstStyle/>
          <a:p>
            <a:r>
              <a:rPr lang="en-US" sz="3000" b="1" dirty="0"/>
              <a:t>E</a:t>
            </a:r>
          </a:p>
        </p:txBody>
      </p:sp>
      <p:grpSp>
        <p:nvGrpSpPr>
          <p:cNvPr id="30" name="Group 29"/>
          <p:cNvGrpSpPr/>
          <p:nvPr/>
        </p:nvGrpSpPr>
        <p:grpSpPr>
          <a:xfrm>
            <a:off x="8300243" y="3657600"/>
            <a:ext cx="2743200" cy="1223923"/>
            <a:chOff x="6076950" y="3805276"/>
            <a:chExt cx="2743200" cy="1223924"/>
          </a:xfrm>
        </p:grpSpPr>
        <p:sp>
          <p:nvSpPr>
            <p:cNvPr id="26" name="TextBox 25"/>
            <p:cNvSpPr txBox="1"/>
            <p:nvPr/>
          </p:nvSpPr>
          <p:spPr>
            <a:xfrm>
              <a:off x="6076950" y="3835538"/>
              <a:ext cx="2743200" cy="1169552"/>
            </a:xfrm>
            <a:prstGeom prst="rect">
              <a:avLst/>
            </a:prstGeom>
            <a:noFill/>
          </p:spPr>
          <p:txBody>
            <a:bodyPr wrap="square" rtlCol="0">
              <a:spAutoFit/>
            </a:bodyPr>
            <a:lstStyle/>
            <a:p>
              <a:r>
                <a:rPr lang="en-US" sz="3600" dirty="0"/>
                <a:t>H = </a:t>
              </a:r>
              <a:r>
                <a:rPr lang="en-US" sz="7000" dirty="0"/>
                <a:t>(      )</a:t>
              </a:r>
            </a:p>
          </p:txBody>
        </p:sp>
        <p:sp>
          <p:nvSpPr>
            <p:cNvPr id="27" name="TextBox 26"/>
            <p:cNvSpPr txBox="1"/>
            <p:nvPr/>
          </p:nvSpPr>
          <p:spPr>
            <a:xfrm>
              <a:off x="7172325" y="3805276"/>
              <a:ext cx="1531999" cy="553998"/>
            </a:xfrm>
            <a:prstGeom prst="rect">
              <a:avLst/>
            </a:prstGeom>
            <a:noFill/>
          </p:spPr>
          <p:txBody>
            <a:bodyPr wrap="square" rtlCol="0">
              <a:spAutoFit/>
            </a:bodyPr>
            <a:lstStyle/>
            <a:p>
              <a:r>
                <a:rPr lang="en-US" sz="3000" dirty="0"/>
                <a:t>𝛌      𝝙</a:t>
              </a:r>
            </a:p>
          </p:txBody>
        </p:sp>
        <p:sp>
          <p:nvSpPr>
            <p:cNvPr id="28" name="TextBox 27"/>
            <p:cNvSpPr txBox="1"/>
            <p:nvPr/>
          </p:nvSpPr>
          <p:spPr>
            <a:xfrm>
              <a:off x="7172325" y="4475202"/>
              <a:ext cx="1532000" cy="553998"/>
            </a:xfrm>
            <a:prstGeom prst="rect">
              <a:avLst/>
            </a:prstGeom>
            <a:noFill/>
          </p:spPr>
          <p:txBody>
            <a:bodyPr wrap="square" rtlCol="0">
              <a:spAutoFit/>
            </a:bodyPr>
            <a:lstStyle/>
            <a:p>
              <a:r>
                <a:rPr lang="en-US" sz="3000" dirty="0"/>
                <a:t>𝝙     -𝛌</a:t>
              </a:r>
            </a:p>
          </p:txBody>
        </p:sp>
      </p:grpSp>
      <p:sp>
        <p:nvSpPr>
          <p:cNvPr id="31" name="Oval 30"/>
          <p:cNvSpPr/>
          <p:nvPr/>
        </p:nvSpPr>
        <p:spPr>
          <a:xfrm>
            <a:off x="2592483" y="2980976"/>
            <a:ext cx="381000" cy="353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a:stCxn id="15" idx="1"/>
            <a:endCxn id="14" idx="1"/>
          </p:cNvCxnSpPr>
          <p:nvPr/>
        </p:nvCxnSpPr>
        <p:spPr>
          <a:xfrm>
            <a:off x="4879599" y="4064123"/>
            <a:ext cx="0" cy="545977"/>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948207" y="4095735"/>
            <a:ext cx="895350" cy="421526"/>
          </a:xfrm>
          <a:prstGeom prst="rect">
            <a:avLst/>
          </a:prstGeom>
          <a:noFill/>
        </p:spPr>
        <p:txBody>
          <a:bodyPr wrap="square" rtlCol="0">
            <a:spAutoFit/>
          </a:bodyPr>
          <a:lstStyle/>
          <a:p>
            <a:r>
              <a:rPr lang="en-US" dirty="0"/>
              <a:t>2𝝙</a:t>
            </a:r>
          </a:p>
        </p:txBody>
      </p:sp>
      <mc:AlternateContent xmlns:mc="http://schemas.openxmlformats.org/markup-compatibility/2006" xmlns:a14="http://schemas.microsoft.com/office/drawing/2010/main">
        <mc:Choice Requires="a14">
          <p:sp>
            <p:nvSpPr>
              <p:cNvPr id="4" name="TextBox 3"/>
              <p:cNvSpPr txBox="1"/>
              <p:nvPr/>
            </p:nvSpPr>
            <p:spPr>
              <a:xfrm>
                <a:off x="2735173" y="5047763"/>
                <a:ext cx="3446525" cy="9442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charset="0"/>
                        </a:rPr>
                        <m:t>𝑃</m:t>
                      </m:r>
                      <m:r>
                        <a:rPr lang="en-US" sz="3600" i="1">
                          <a:latin typeface="Cambria Math" charset="0"/>
                        </a:rPr>
                        <m:t>= </m:t>
                      </m:r>
                      <m:sSup>
                        <m:sSupPr>
                          <m:ctrlPr>
                            <a:rPr lang="en-US" sz="3600" i="1">
                              <a:latin typeface="Cambria Math" charset="0"/>
                            </a:rPr>
                          </m:ctrlPr>
                        </m:sSupPr>
                        <m:e>
                          <m:r>
                            <a:rPr lang="en-US" sz="3600" i="1">
                              <a:latin typeface="Cambria Math" charset="0"/>
                            </a:rPr>
                            <m:t>𝑒</m:t>
                          </m:r>
                        </m:e>
                        <m:sup>
                          <m:f>
                            <m:fPr>
                              <m:type m:val="skw"/>
                              <m:ctrlPr>
                                <a:rPr lang="en-US" sz="3600" i="1">
                                  <a:latin typeface="Cambria Math" charset="0"/>
                                </a:rPr>
                              </m:ctrlPr>
                            </m:fPr>
                            <m:num>
                              <m:r>
                                <a:rPr lang="en-US" sz="3600" i="1">
                                  <a:latin typeface="Cambria Math" charset="0"/>
                                </a:rPr>
                                <m:t>−2</m:t>
                              </m:r>
                              <m:r>
                                <a:rPr lang="en-US" sz="3600" i="1">
                                  <a:latin typeface="Cambria Math" charset="0"/>
                                  <a:ea typeface="Cambria Math" charset="0"/>
                                  <a:cs typeface="Cambria Math" charset="0"/>
                                </a:rPr>
                                <m:t>𝜋</m:t>
                              </m:r>
                              <m:sSup>
                                <m:sSupPr>
                                  <m:ctrlPr>
                                    <a:rPr lang="en-US" sz="3600" i="1">
                                      <a:latin typeface="Cambria Math" charset="0"/>
                                    </a:rPr>
                                  </m:ctrlPr>
                                </m:sSupPr>
                                <m:e>
                                  <m:r>
                                    <a:rPr lang="en-US" sz="3600" i="1">
                                      <a:latin typeface="Cambria Math" charset="0"/>
                                      <a:ea typeface="Cambria Math" charset="0"/>
                                      <a:cs typeface="Cambria Math" charset="0"/>
                                    </a:rPr>
                                    <m:t>∆</m:t>
                                  </m:r>
                                </m:e>
                                <m:sup>
                                  <m:r>
                                    <a:rPr lang="en-US" sz="3600" i="1">
                                      <a:latin typeface="Cambria Math" charset="0"/>
                                    </a:rPr>
                                    <m:t>2</m:t>
                                  </m:r>
                                </m:sup>
                              </m:sSup>
                            </m:num>
                            <m:den>
                              <m:r>
                                <a:rPr lang="en-US" sz="3600" i="1">
                                  <a:latin typeface="Cambria Math" charset="0"/>
                                  <a:ea typeface="Cambria Math" charset="0"/>
                                  <a:cs typeface="Cambria Math" charset="0"/>
                                </a:rPr>
                                <m:t>ℏ</m:t>
                              </m:r>
                              <m:acc>
                                <m:accPr>
                                  <m:chr m:val="̇"/>
                                  <m:ctrlPr>
                                    <a:rPr lang="en-US" sz="3600" i="1">
                                      <a:latin typeface="Cambria Math" charset="0"/>
                                      <a:ea typeface="Cambria Math" charset="0"/>
                                      <a:cs typeface="Cambria Math" charset="0"/>
                                    </a:rPr>
                                  </m:ctrlPr>
                                </m:accPr>
                                <m:e>
                                  <m:r>
                                    <a:rPr lang="en-US" sz="3600" i="1">
                                      <a:latin typeface="Cambria Math" charset="0"/>
                                      <a:ea typeface="Cambria Math" charset="0"/>
                                      <a:cs typeface="Cambria Math" charset="0"/>
                                    </a:rPr>
                                    <m:t>𝜆</m:t>
                                  </m:r>
                                </m:e>
                              </m:acc>
                            </m:den>
                          </m:f>
                        </m:sup>
                      </m:sSup>
                    </m:oMath>
                  </m:oMathPara>
                </a14:m>
                <a:endParaRPr lang="en-US" sz="3600" dirty="0"/>
              </a:p>
            </p:txBody>
          </p:sp>
        </mc:Choice>
        <mc:Fallback xmlns="">
          <p:sp>
            <p:nvSpPr>
              <p:cNvPr id="4" name="TextBox 3"/>
              <p:cNvSpPr txBox="1">
                <a:spLocks noRot="1" noChangeAspect="1" noMove="1" noResize="1" noEditPoints="1" noAdjustHandles="1" noChangeArrowheads="1" noChangeShapeType="1" noTextEdit="1"/>
              </p:cNvSpPr>
              <p:nvPr/>
            </p:nvSpPr>
            <p:spPr>
              <a:xfrm>
                <a:off x="1454850" y="4819161"/>
                <a:ext cx="3446525" cy="941220"/>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351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C 0.06077 0.06574 0.12153 0.13148 0.18334 0.13055 C 0.24514 0.12963 0.37084 -0.00533 0.37084 -0.00533 " pathEditMode="relative" ptsTypes="AAA">
                                      <p:cBhvr>
                                        <p:cTn id="30" dur="2000" fill="hold"/>
                                        <p:tgtEl>
                                          <p:spTgt spid="31"/>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2" nodeType="clickEffect">
                                  <p:stCondLst>
                                    <p:cond delay="0"/>
                                  </p:stCondLst>
                                  <p:childTnLst>
                                    <p:animMotion origin="layout" path="M 0.37083 -0.00509 L -0.00625 0.3294 " pathEditMode="relative" rAng="0" ptsTypes="AA">
                                      <p:cBhvr>
                                        <p:cTn id="34" dur="2000" fill="hold"/>
                                        <p:tgtEl>
                                          <p:spTgt spid="31"/>
                                        </p:tgtEl>
                                        <p:attrNameLst>
                                          <p:attrName>ppt_x</p:attrName>
                                          <p:attrName>ppt_y</p:attrName>
                                        </p:attrNameLst>
                                      </p:cBhvr>
                                      <p:rCtr x="-18976" y="16713"/>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6"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Spin-Flip Losses</a:t>
            </a:r>
            <a:endParaRPr lang="en-US" dirty="0"/>
          </a:p>
        </p:txBody>
      </p:sp>
      <p:sp>
        <p:nvSpPr>
          <p:cNvPr id="3" name="Content Placeholder 2"/>
          <p:cNvSpPr>
            <a:spLocks noGrp="1"/>
          </p:cNvSpPr>
          <p:nvPr>
            <p:ph idx="1"/>
          </p:nvPr>
        </p:nvSpPr>
        <p:spPr/>
        <p:txBody>
          <a:bodyPr/>
          <a:lstStyle/>
          <a:p>
            <a:r>
              <a:rPr lang="en-US" dirty="0" smtClean="0"/>
              <a:t>Zoom:</a:t>
            </a:r>
            <a:endParaRPr lang="en-US" dirty="0"/>
          </a:p>
        </p:txBody>
      </p:sp>
      <p:grpSp>
        <p:nvGrpSpPr>
          <p:cNvPr id="4" name="Group 3"/>
          <p:cNvGrpSpPr>
            <a:grpSpLocks noChangeAspect="1"/>
          </p:cNvGrpSpPr>
          <p:nvPr/>
        </p:nvGrpSpPr>
        <p:grpSpPr>
          <a:xfrm>
            <a:off x="1477528" y="2241345"/>
            <a:ext cx="4603392" cy="4506397"/>
            <a:chOff x="1944525" y="2505937"/>
            <a:chExt cx="3733301" cy="3654639"/>
          </a:xfrm>
        </p:grpSpPr>
        <p:grpSp>
          <p:nvGrpSpPr>
            <p:cNvPr id="19" name="Group 18"/>
            <p:cNvGrpSpPr/>
            <p:nvPr/>
          </p:nvGrpSpPr>
          <p:grpSpPr>
            <a:xfrm>
              <a:off x="1944525" y="2838129"/>
              <a:ext cx="3733301" cy="3322447"/>
              <a:chOff x="628650" y="2315615"/>
              <a:chExt cx="3733300" cy="3322447"/>
            </a:xfrm>
          </p:grpSpPr>
          <p:grpSp>
            <p:nvGrpSpPr>
              <p:cNvPr id="12" name="Group 11"/>
              <p:cNvGrpSpPr/>
              <p:nvPr/>
            </p:nvGrpSpPr>
            <p:grpSpPr>
              <a:xfrm>
                <a:off x="1296203" y="2391087"/>
                <a:ext cx="2661103" cy="2662988"/>
                <a:chOff x="414456" y="2336498"/>
                <a:chExt cx="2661103" cy="2662988"/>
              </a:xfrm>
            </p:grpSpPr>
            <p:pic>
              <p:nvPicPr>
                <p:cNvPr id="9" name="Picture 8"/>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5400000">
                  <a:off x="413514" y="2337440"/>
                  <a:ext cx="2662988" cy="2661103"/>
                </a:xfrm>
                <a:prstGeom prst="rect">
                  <a:avLst/>
                </a:prstGeom>
              </p:spPr>
            </p:pic>
            <p:sp>
              <p:nvSpPr>
                <p:cNvPr id="10" name="Rectangle 9"/>
                <p:cNvSpPr/>
                <p:nvPr/>
              </p:nvSpPr>
              <p:spPr>
                <a:xfrm>
                  <a:off x="2638279" y="2416008"/>
                  <a:ext cx="411614" cy="395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1118615" y="5029238"/>
                <a:ext cx="3243335" cy="608824"/>
              </a:xfrm>
              <a:prstGeom prst="rect">
                <a:avLst/>
              </a:prstGeom>
              <a:noFill/>
            </p:spPr>
            <p:txBody>
              <a:bodyPr wrap="square" rtlCol="0">
                <a:spAutoFit/>
              </a:bodyPr>
              <a:lstStyle/>
              <a:p>
                <a:r>
                  <a:rPr lang="en-US" dirty="0"/>
                  <a:t>-50    </a:t>
                </a:r>
                <a:r>
                  <a:rPr lang="en-US" dirty="0" smtClean="0"/>
                  <a:t>   </a:t>
                </a:r>
                <a:r>
                  <a:rPr lang="en-US" dirty="0"/>
                  <a:t>-25          0         25    </a:t>
                </a:r>
                <a:r>
                  <a:rPr lang="en-US" dirty="0" smtClean="0"/>
                  <a:t>    </a:t>
                </a:r>
                <a:r>
                  <a:rPr lang="en-US" dirty="0"/>
                  <a:t>50   </a:t>
                </a:r>
              </a:p>
              <a:p>
                <a:r>
                  <a:rPr lang="en-US" dirty="0"/>
                  <a:t>               Strong Axis (𝜇m)  </a:t>
                </a:r>
              </a:p>
            </p:txBody>
          </p:sp>
          <p:sp>
            <p:nvSpPr>
              <p:cNvPr id="17" name="TextBox 16"/>
              <p:cNvSpPr txBox="1"/>
              <p:nvPr/>
            </p:nvSpPr>
            <p:spPr>
              <a:xfrm>
                <a:off x="628650" y="2315615"/>
                <a:ext cx="753038" cy="2811939"/>
              </a:xfrm>
              <a:prstGeom prst="rect">
                <a:avLst/>
              </a:prstGeom>
              <a:noFill/>
            </p:spPr>
            <p:txBody>
              <a:bodyPr wrap="square" rtlCol="0">
                <a:spAutoFit/>
              </a:bodyPr>
              <a:lstStyle/>
              <a:p>
                <a:pPr algn="r">
                  <a:lnSpc>
                    <a:spcPct val="112000"/>
                  </a:lnSpc>
                </a:pPr>
                <a:r>
                  <a:rPr lang="en-US" dirty="0"/>
                  <a:t>100</a:t>
                </a:r>
              </a:p>
              <a:p>
                <a:pPr algn="r">
                  <a:lnSpc>
                    <a:spcPct val="112000"/>
                  </a:lnSpc>
                </a:pPr>
                <a:r>
                  <a:rPr lang="en-US" sz="2000" dirty="0"/>
                  <a:t> </a:t>
                </a:r>
              </a:p>
              <a:p>
                <a:pPr algn="r">
                  <a:lnSpc>
                    <a:spcPct val="112000"/>
                  </a:lnSpc>
                </a:pPr>
                <a:r>
                  <a:rPr lang="en-US" dirty="0"/>
                  <a:t>50</a:t>
                </a:r>
              </a:p>
              <a:p>
                <a:pPr algn="r">
                  <a:lnSpc>
                    <a:spcPct val="112000"/>
                  </a:lnSpc>
                </a:pPr>
                <a:r>
                  <a:rPr lang="en-US" sz="2400" dirty="0"/>
                  <a:t> </a:t>
                </a:r>
              </a:p>
              <a:p>
                <a:pPr algn="r">
                  <a:lnSpc>
                    <a:spcPct val="112000"/>
                  </a:lnSpc>
                </a:pPr>
                <a:r>
                  <a:rPr lang="en-US" dirty="0"/>
                  <a:t>0</a:t>
                </a:r>
              </a:p>
              <a:p>
                <a:pPr algn="r">
                  <a:lnSpc>
                    <a:spcPct val="112000"/>
                  </a:lnSpc>
                </a:pPr>
                <a:r>
                  <a:rPr lang="en-US" sz="2400" dirty="0"/>
                  <a:t> </a:t>
                </a:r>
              </a:p>
              <a:p>
                <a:pPr algn="r">
                  <a:lnSpc>
                    <a:spcPct val="112000"/>
                  </a:lnSpc>
                </a:pPr>
                <a:r>
                  <a:rPr lang="en-US" dirty="0"/>
                  <a:t>-50</a:t>
                </a:r>
              </a:p>
              <a:p>
                <a:pPr algn="r">
                  <a:lnSpc>
                    <a:spcPct val="112000"/>
                  </a:lnSpc>
                </a:pPr>
                <a:r>
                  <a:rPr lang="en-US" sz="2200" dirty="0"/>
                  <a:t> </a:t>
                </a:r>
              </a:p>
              <a:p>
                <a:pPr algn="r">
                  <a:lnSpc>
                    <a:spcPct val="112000"/>
                  </a:lnSpc>
                </a:pPr>
                <a:r>
                  <a:rPr lang="en-US" dirty="0"/>
                  <a:t>-100</a:t>
                </a:r>
              </a:p>
            </p:txBody>
          </p:sp>
          <p:sp>
            <p:nvSpPr>
              <p:cNvPr id="18" name="TextBox 17"/>
              <p:cNvSpPr txBox="1"/>
              <p:nvPr/>
            </p:nvSpPr>
            <p:spPr>
              <a:xfrm rot="16200000">
                <a:off x="146342" y="3323069"/>
                <a:ext cx="1871545" cy="750718"/>
              </a:xfrm>
              <a:prstGeom prst="rect">
                <a:avLst/>
              </a:prstGeom>
              <a:noFill/>
            </p:spPr>
            <p:txBody>
              <a:bodyPr wrap="square" rtlCol="0">
                <a:spAutoFit/>
              </a:bodyPr>
              <a:lstStyle/>
              <a:p>
                <a:r>
                  <a:rPr lang="en-US"/>
                  <a:t> Weak Axis (𝜇m)  </a:t>
                </a:r>
              </a:p>
            </p:txBody>
          </p:sp>
        </p:grpSp>
        <p:sp>
          <p:nvSpPr>
            <p:cNvPr id="24" name="TextBox 23"/>
            <p:cNvSpPr txBox="1"/>
            <p:nvPr/>
          </p:nvSpPr>
          <p:spPr>
            <a:xfrm>
              <a:off x="2913180" y="2505937"/>
              <a:ext cx="2139043" cy="430887"/>
            </a:xfrm>
            <a:prstGeom prst="rect">
              <a:avLst/>
            </a:prstGeom>
            <a:noFill/>
          </p:spPr>
          <p:txBody>
            <a:bodyPr wrap="square" rtlCol="0">
              <a:spAutoFit/>
            </a:bodyPr>
            <a:lstStyle/>
            <a:p>
              <a:pPr algn="ctr"/>
              <a:r>
                <a:rPr lang="en-US" sz="2200" dirty="0"/>
                <a:t>No Electric Field</a:t>
              </a:r>
            </a:p>
          </p:txBody>
        </p:sp>
      </p:grpSp>
      <p:grpSp>
        <p:nvGrpSpPr>
          <p:cNvPr id="26" name="Group 25"/>
          <p:cNvGrpSpPr>
            <a:grpSpLocks noChangeAspect="1"/>
          </p:cNvGrpSpPr>
          <p:nvPr/>
        </p:nvGrpSpPr>
        <p:grpSpPr>
          <a:xfrm>
            <a:off x="6378028" y="2241341"/>
            <a:ext cx="4616525" cy="4492979"/>
            <a:chOff x="4653829" y="2277333"/>
            <a:chExt cx="3743951" cy="3643757"/>
          </a:xfrm>
        </p:grpSpPr>
        <p:grpSp>
          <p:nvGrpSpPr>
            <p:cNvPr id="23" name="Group 22"/>
            <p:cNvGrpSpPr/>
            <p:nvPr/>
          </p:nvGrpSpPr>
          <p:grpSpPr>
            <a:xfrm>
              <a:off x="4653829" y="2598643"/>
              <a:ext cx="3743951" cy="3322447"/>
              <a:chOff x="4079422" y="2304729"/>
              <a:chExt cx="3743951" cy="3322447"/>
            </a:xfrm>
          </p:grpSpPr>
          <p:grpSp>
            <p:nvGrpSpPr>
              <p:cNvPr id="13" name="Group 12"/>
              <p:cNvGrpSpPr/>
              <p:nvPr/>
            </p:nvGrpSpPr>
            <p:grpSpPr>
              <a:xfrm>
                <a:off x="4755545" y="2326453"/>
                <a:ext cx="2799836" cy="2743950"/>
                <a:chOff x="3547655" y="2296015"/>
                <a:chExt cx="2799836" cy="274395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rot="5400000">
                  <a:off x="3575598" y="2268072"/>
                  <a:ext cx="2743950" cy="2799836"/>
                </a:xfrm>
                <a:prstGeom prst="rect">
                  <a:avLst/>
                </a:prstGeom>
              </p:spPr>
            </p:pic>
            <p:sp>
              <p:nvSpPr>
                <p:cNvPr id="11" name="Rectangle 10"/>
                <p:cNvSpPr/>
                <p:nvPr/>
              </p:nvSpPr>
              <p:spPr>
                <a:xfrm>
                  <a:off x="5746158" y="2455519"/>
                  <a:ext cx="411614" cy="395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4580038" y="5018352"/>
                <a:ext cx="3243335" cy="608824"/>
              </a:xfrm>
              <a:prstGeom prst="rect">
                <a:avLst/>
              </a:prstGeom>
              <a:noFill/>
            </p:spPr>
            <p:txBody>
              <a:bodyPr wrap="square" rtlCol="0">
                <a:spAutoFit/>
              </a:bodyPr>
              <a:lstStyle/>
              <a:p>
                <a:r>
                  <a:rPr lang="en-US" dirty="0"/>
                  <a:t>-50    </a:t>
                </a:r>
                <a:r>
                  <a:rPr lang="en-US" dirty="0" smtClean="0"/>
                  <a:t>   </a:t>
                </a:r>
                <a:r>
                  <a:rPr lang="en-US" dirty="0"/>
                  <a:t>-25          0         25      </a:t>
                </a:r>
                <a:r>
                  <a:rPr lang="en-US" dirty="0" smtClean="0"/>
                  <a:t>  </a:t>
                </a:r>
                <a:r>
                  <a:rPr lang="en-US" dirty="0"/>
                  <a:t>50   </a:t>
                </a:r>
              </a:p>
              <a:p>
                <a:r>
                  <a:rPr lang="en-US" dirty="0"/>
                  <a:t>               Strong Axis (𝜇m)  </a:t>
                </a:r>
              </a:p>
            </p:txBody>
          </p:sp>
          <p:sp>
            <p:nvSpPr>
              <p:cNvPr id="21" name="TextBox 20"/>
              <p:cNvSpPr txBox="1"/>
              <p:nvPr/>
            </p:nvSpPr>
            <p:spPr>
              <a:xfrm>
                <a:off x="4079422" y="2304729"/>
                <a:ext cx="753038" cy="2811939"/>
              </a:xfrm>
              <a:prstGeom prst="rect">
                <a:avLst/>
              </a:prstGeom>
              <a:noFill/>
            </p:spPr>
            <p:txBody>
              <a:bodyPr wrap="square" rtlCol="0">
                <a:spAutoFit/>
              </a:bodyPr>
              <a:lstStyle/>
              <a:p>
                <a:pPr algn="r">
                  <a:lnSpc>
                    <a:spcPct val="112000"/>
                  </a:lnSpc>
                </a:pPr>
                <a:r>
                  <a:rPr lang="en-US" dirty="0"/>
                  <a:t>100</a:t>
                </a:r>
              </a:p>
              <a:p>
                <a:pPr algn="r">
                  <a:lnSpc>
                    <a:spcPct val="112000"/>
                  </a:lnSpc>
                </a:pPr>
                <a:r>
                  <a:rPr lang="en-US" sz="2000" dirty="0"/>
                  <a:t> </a:t>
                </a:r>
              </a:p>
              <a:p>
                <a:pPr algn="r">
                  <a:lnSpc>
                    <a:spcPct val="112000"/>
                  </a:lnSpc>
                </a:pPr>
                <a:r>
                  <a:rPr lang="en-US" dirty="0"/>
                  <a:t>50</a:t>
                </a:r>
              </a:p>
              <a:p>
                <a:pPr algn="r">
                  <a:lnSpc>
                    <a:spcPct val="112000"/>
                  </a:lnSpc>
                </a:pPr>
                <a:r>
                  <a:rPr lang="en-US" sz="2400" dirty="0"/>
                  <a:t> </a:t>
                </a:r>
              </a:p>
              <a:p>
                <a:pPr algn="r">
                  <a:lnSpc>
                    <a:spcPct val="112000"/>
                  </a:lnSpc>
                </a:pPr>
                <a:r>
                  <a:rPr lang="en-US" dirty="0"/>
                  <a:t>0</a:t>
                </a:r>
              </a:p>
              <a:p>
                <a:pPr algn="r">
                  <a:lnSpc>
                    <a:spcPct val="112000"/>
                  </a:lnSpc>
                </a:pPr>
                <a:r>
                  <a:rPr lang="en-US" sz="2400" dirty="0"/>
                  <a:t> </a:t>
                </a:r>
              </a:p>
              <a:p>
                <a:pPr algn="r">
                  <a:lnSpc>
                    <a:spcPct val="112000"/>
                  </a:lnSpc>
                </a:pPr>
                <a:r>
                  <a:rPr lang="en-US" dirty="0"/>
                  <a:t>-50</a:t>
                </a:r>
              </a:p>
              <a:p>
                <a:pPr algn="r">
                  <a:lnSpc>
                    <a:spcPct val="112000"/>
                  </a:lnSpc>
                </a:pPr>
                <a:r>
                  <a:rPr lang="en-US" sz="2200" dirty="0"/>
                  <a:t> </a:t>
                </a:r>
              </a:p>
              <a:p>
                <a:pPr algn="r">
                  <a:lnSpc>
                    <a:spcPct val="112000"/>
                  </a:lnSpc>
                </a:pPr>
                <a:r>
                  <a:rPr lang="en-US" dirty="0"/>
                  <a:t>-100</a:t>
                </a:r>
              </a:p>
            </p:txBody>
          </p:sp>
          <p:sp>
            <p:nvSpPr>
              <p:cNvPr id="22" name="TextBox 21"/>
              <p:cNvSpPr txBox="1"/>
              <p:nvPr/>
            </p:nvSpPr>
            <p:spPr>
              <a:xfrm rot="16200000">
                <a:off x="3587044" y="3312182"/>
                <a:ext cx="1871545" cy="750718"/>
              </a:xfrm>
              <a:prstGeom prst="rect">
                <a:avLst/>
              </a:prstGeom>
              <a:noFill/>
            </p:spPr>
            <p:txBody>
              <a:bodyPr wrap="square" rtlCol="0">
                <a:spAutoFit/>
              </a:bodyPr>
              <a:lstStyle/>
              <a:p>
                <a:r>
                  <a:rPr lang="en-US"/>
                  <a:t> Weak Axis (𝜇m)  </a:t>
                </a:r>
              </a:p>
            </p:txBody>
          </p:sp>
        </p:grpSp>
        <p:sp>
          <p:nvSpPr>
            <p:cNvPr id="25" name="TextBox 24"/>
            <p:cNvSpPr txBox="1"/>
            <p:nvPr/>
          </p:nvSpPr>
          <p:spPr>
            <a:xfrm>
              <a:off x="5617328" y="2277333"/>
              <a:ext cx="2024743" cy="430887"/>
            </a:xfrm>
            <a:prstGeom prst="rect">
              <a:avLst/>
            </a:prstGeom>
            <a:noFill/>
          </p:spPr>
          <p:txBody>
            <a:bodyPr wrap="square" rtlCol="0">
              <a:spAutoFit/>
            </a:bodyPr>
            <a:lstStyle/>
            <a:p>
              <a:pPr algn="ctr"/>
              <a:r>
                <a:rPr lang="en-US" sz="2200" dirty="0"/>
                <a:t>E = 150 V/cm</a:t>
              </a:r>
            </a:p>
          </p:txBody>
        </p:sp>
      </p:grpSp>
      <p:cxnSp>
        <p:nvCxnSpPr>
          <p:cNvPr id="5" name="Straight Arrow Connector 4"/>
          <p:cNvCxnSpPr/>
          <p:nvPr/>
        </p:nvCxnSpPr>
        <p:spPr>
          <a:xfrm>
            <a:off x="8062119" y="2232674"/>
            <a:ext cx="1524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604919" y="6863703"/>
            <a:ext cx="4913194" cy="421526"/>
          </a:xfrm>
          <a:prstGeom prst="rect">
            <a:avLst/>
          </a:prstGeom>
          <a:noFill/>
        </p:spPr>
        <p:txBody>
          <a:bodyPr wrap="square" rtlCol="0">
            <a:spAutoFit/>
          </a:bodyPr>
          <a:lstStyle/>
          <a:p>
            <a:r>
              <a:rPr lang="en-US" kern="0" dirty="0">
                <a:ea typeface="ＭＳ Ｐゴシック" pitchFamily="1" charset="-128"/>
                <a:cs typeface="Calibri" pitchFamily="34" charset="0"/>
              </a:rPr>
              <a:t>Reens et al, PRA </a:t>
            </a:r>
            <a:r>
              <a:rPr lang="is-IS" kern="0" dirty="0">
                <a:ea typeface="ＭＳ Ｐゴシック" pitchFamily="1" charset="-128"/>
                <a:cs typeface="Calibri" pitchFamily="34" charset="0"/>
              </a:rPr>
              <a:t>96, 063420 (2017)</a:t>
            </a:r>
            <a:endParaRPr lang="en-US" kern="0" dirty="0">
              <a:ea typeface="ＭＳ Ｐゴシック" pitchFamily="1" charset="-128"/>
              <a:cs typeface="Calibri" pitchFamily="34" charset="0"/>
            </a:endParaRPr>
          </a:p>
        </p:txBody>
      </p:sp>
    </p:spTree>
    <p:extLst>
      <p:ext uri="{BB962C8B-B14F-4D97-AF65-F5344CB8AC3E}">
        <p14:creationId xmlns:p14="http://schemas.microsoft.com/office/powerpoint/2010/main" val="18981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Spin-Flip Losses</a:t>
            </a:r>
            <a:endParaRPr lang="en-US" dirty="0"/>
          </a:p>
        </p:txBody>
      </p:sp>
      <p:pic>
        <p:nvPicPr>
          <p:cNvPr id="4" name="Picture 3" descr="geometry_ou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80319" y="1535770"/>
            <a:ext cx="6877050" cy="5247401"/>
          </a:xfrm>
          <a:prstGeom prst="rect">
            <a:avLst/>
          </a:prstGeom>
        </p:spPr>
      </p:pic>
      <p:sp>
        <p:nvSpPr>
          <p:cNvPr id="6" name="Rectangle 5"/>
          <p:cNvSpPr/>
          <p:nvPr/>
        </p:nvSpPr>
        <p:spPr>
          <a:xfrm>
            <a:off x="1280319" y="4924846"/>
            <a:ext cx="3429000" cy="18478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09319" y="4924846"/>
            <a:ext cx="3448050" cy="18478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4842043" y="1535770"/>
            <a:ext cx="3315326" cy="3389079"/>
            <a:chOff x="3561724" y="1621070"/>
            <a:chExt cx="3315326" cy="3389079"/>
          </a:xfrm>
        </p:grpSpPr>
        <p:sp>
          <p:nvSpPr>
            <p:cNvPr id="8" name="Rectangle 7"/>
            <p:cNvSpPr/>
            <p:nvPr/>
          </p:nvSpPr>
          <p:spPr>
            <a:xfrm>
              <a:off x="3638550" y="1621070"/>
              <a:ext cx="3238500" cy="338907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61724" y="1698184"/>
              <a:ext cx="428625" cy="3286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7604919" y="6863703"/>
            <a:ext cx="4913194" cy="421526"/>
          </a:xfrm>
          <a:prstGeom prst="rect">
            <a:avLst/>
          </a:prstGeom>
          <a:noFill/>
        </p:spPr>
        <p:txBody>
          <a:bodyPr wrap="square" rtlCol="0">
            <a:spAutoFit/>
          </a:bodyPr>
          <a:lstStyle/>
          <a:p>
            <a:r>
              <a:rPr lang="en-US" kern="0" dirty="0">
                <a:ea typeface="ＭＳ Ｐゴシック" pitchFamily="1" charset="-128"/>
                <a:cs typeface="Calibri" pitchFamily="34" charset="0"/>
              </a:rPr>
              <a:t>Reens et al, PRA </a:t>
            </a:r>
            <a:r>
              <a:rPr lang="is-IS" kern="0" dirty="0">
                <a:ea typeface="ＭＳ Ｐゴシック" pitchFamily="1" charset="-128"/>
                <a:cs typeface="Calibri" pitchFamily="34" charset="0"/>
              </a:rPr>
              <a:t>96, 063420 (2017)</a:t>
            </a:r>
            <a:endParaRPr lang="en-US" kern="0" dirty="0">
              <a:ea typeface="ＭＳ Ｐゴシック" pitchFamily="1" charset="-128"/>
              <a:cs typeface="Calibri" pitchFamily="34" charset="0"/>
            </a:endParaRPr>
          </a:p>
        </p:txBody>
      </p:sp>
    </p:spTree>
    <p:extLst>
      <p:ext uri="{BB962C8B-B14F-4D97-AF65-F5344CB8AC3E}">
        <p14:creationId xmlns:p14="http://schemas.microsoft.com/office/powerpoint/2010/main" val="118327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804672" y="1947672"/>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A</a:t>
            </a:r>
            <a:r>
              <a:rPr lang="en-US" dirty="0"/>
              <a:t>MO Physics:  Repeatability, Precision.</a:t>
            </a:r>
          </a:p>
          <a:p>
            <a:pPr lvl="1"/>
            <a:r>
              <a:rPr lang="en-US" sz="2800" dirty="0"/>
              <a:t>Indistinguishability</a:t>
            </a:r>
          </a:p>
          <a:p>
            <a:pPr lvl="1"/>
            <a:r>
              <a:rPr lang="en-US" sz="2800" dirty="0"/>
              <a:t>Symmetry, enabling </a:t>
            </a:r>
            <a:r>
              <a:rPr lang="en-US" sz="2800" dirty="0" smtClean="0"/>
              <a:t>optical</a:t>
            </a:r>
            <a:endParaRPr lang="en-US" sz="2800" dirty="0"/>
          </a:p>
        </p:txBody>
      </p:sp>
      <p:sp>
        <p:nvSpPr>
          <p:cNvPr id="2" name="Title 1"/>
          <p:cNvSpPr>
            <a:spLocks noGrp="1"/>
          </p:cNvSpPr>
          <p:nvPr>
            <p:ph type="title"/>
          </p:nvPr>
        </p:nvSpPr>
        <p:spPr/>
        <p:txBody>
          <a:bodyPr>
            <a:normAutofit/>
          </a:bodyPr>
          <a:lstStyle/>
          <a:p>
            <a:r>
              <a:rPr lang="en-US" dirty="0" smtClean="0"/>
              <a:t>Motivation: A</a:t>
            </a:r>
            <a:r>
              <a:rPr lang="en-US" sz="2800" dirty="0" smtClean="0"/>
              <a:t>tomic</a:t>
            </a:r>
            <a:r>
              <a:rPr lang="en-US" sz="2500" dirty="0" smtClean="0"/>
              <a:t>,</a:t>
            </a:r>
            <a:r>
              <a:rPr lang="en-US" dirty="0" smtClean="0"/>
              <a:t> M</a:t>
            </a:r>
            <a:r>
              <a:rPr lang="en-US" sz="2800" dirty="0" smtClean="0"/>
              <a:t>olecular, &amp;</a:t>
            </a:r>
            <a:r>
              <a:rPr lang="en-US" sz="2500" dirty="0" smtClean="0"/>
              <a:t> </a:t>
            </a:r>
            <a:r>
              <a:rPr lang="en-US" dirty="0" smtClean="0"/>
              <a:t>O</a:t>
            </a:r>
            <a:r>
              <a:rPr lang="en-US" sz="2800" dirty="0" smtClean="0"/>
              <a:t>ptical</a:t>
            </a:r>
            <a:r>
              <a:rPr lang="en-US" dirty="0" smtClean="0"/>
              <a:t> Physics</a:t>
            </a:r>
            <a:endParaRPr lang="en-US" dirty="0"/>
          </a:p>
        </p:txBody>
      </p:sp>
      <p:pic>
        <p:nvPicPr>
          <p:cNvPr id="4" name="Picture 2" descr="t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08094" y="1490585"/>
            <a:ext cx="2170835" cy="230428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2148840" y="3200400"/>
            <a:ext cx="3551789" cy="603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t>pumping, cooling.</a:t>
            </a:r>
          </a:p>
        </p:txBody>
      </p:sp>
      <p:pic>
        <p:nvPicPr>
          <p:cNvPr id="1026" name="Picture 2" descr="elated image"/>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7786098" y="3967075"/>
            <a:ext cx="3781221" cy="31242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rot="17605981">
            <a:off x="425561" y="3855853"/>
            <a:ext cx="3733800" cy="4408203"/>
            <a:chOff x="1508919" y="4123341"/>
            <a:chExt cx="2257232" cy="3093144"/>
          </a:xfrm>
        </p:grpSpPr>
        <p:pic>
          <p:nvPicPr>
            <p:cNvPr id="1028" name="Picture 4" descr="mage result for 1D lattice optical atomic clock"/>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64941" y="4123341"/>
              <a:ext cx="16002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508919" y="5552091"/>
              <a:ext cx="639921" cy="62010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rot="20168355">
              <a:off x="2663136" y="6745419"/>
              <a:ext cx="1103015" cy="28850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p:cNvSpPr/>
            <p:nvPr/>
          </p:nvSpPr>
          <p:spPr>
            <a:xfrm>
              <a:off x="2013533" y="6890052"/>
              <a:ext cx="1103015" cy="326433"/>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30" name="Picture 6" descr="mage result for quantum gas"/>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b="-15"/>
          <a:stretch/>
        </p:blipFill>
        <p:spPr bwMode="auto">
          <a:xfrm>
            <a:off x="4479459" y="4123341"/>
            <a:ext cx="3175157"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7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28800" y="2489200"/>
            <a:ext cx="8273336" cy="4398264"/>
          </a:xfrm>
          <a:prstGeom prst="rect">
            <a:avLst/>
          </a:prstGeom>
        </p:spPr>
      </p:pic>
      <p:sp>
        <p:nvSpPr>
          <p:cNvPr id="2" name="Title 1"/>
          <p:cNvSpPr>
            <a:spLocks noGrp="1"/>
          </p:cNvSpPr>
          <p:nvPr>
            <p:ph type="title"/>
          </p:nvPr>
        </p:nvSpPr>
        <p:spPr/>
        <p:txBody>
          <a:bodyPr/>
          <a:lstStyle/>
          <a:p>
            <a:r>
              <a:rPr lang="en-US" dirty="0" smtClean="0"/>
              <a:t>Solving Spin-Flip Losses</a:t>
            </a:r>
            <a:endParaRPr lang="en-US" dirty="0"/>
          </a:p>
        </p:txBody>
      </p:sp>
      <p:sp>
        <p:nvSpPr>
          <p:cNvPr id="5" name="Content Placeholder 2"/>
          <p:cNvSpPr>
            <a:spLocks noGrp="1"/>
          </p:cNvSpPr>
          <p:nvPr>
            <p:ph idx="1"/>
          </p:nvPr>
        </p:nvSpPr>
        <p:spPr>
          <a:xfrm>
            <a:off x="804671" y="1947671"/>
            <a:ext cx="10457848" cy="4916031"/>
          </a:xfrm>
        </p:spPr>
        <p:txBody>
          <a:bodyPr/>
          <a:lstStyle/>
          <a:p>
            <a:r>
              <a:rPr lang="en-US" dirty="0" smtClean="0"/>
              <a:t>Trap allows loss to be removed with bias field:</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28800" y="2489200"/>
            <a:ext cx="8273336" cy="43982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28800" y="2489200"/>
            <a:ext cx="8273336" cy="4398264"/>
          </a:xfrm>
          <a:prstGeom prst="rect">
            <a:avLst/>
          </a:prstGeom>
        </p:spPr>
      </p:pic>
      <p:sp>
        <p:nvSpPr>
          <p:cNvPr id="10" name="TextBox 9"/>
          <p:cNvSpPr txBox="1"/>
          <p:nvPr/>
        </p:nvSpPr>
        <p:spPr>
          <a:xfrm>
            <a:off x="1295699" y="6631697"/>
            <a:ext cx="7258050" cy="553998"/>
          </a:xfrm>
          <a:prstGeom prst="rect">
            <a:avLst/>
          </a:prstGeom>
          <a:noFill/>
        </p:spPr>
        <p:txBody>
          <a:bodyPr wrap="square" rtlCol="0">
            <a:spAutoFit/>
          </a:bodyPr>
          <a:lstStyle/>
          <a:p>
            <a:r>
              <a:rPr lang="en-US" sz="3000" dirty="0" smtClean="0">
                <a:solidFill>
                  <a:srgbClr val="CF0A00"/>
                </a:solidFill>
              </a:rPr>
              <a:t>Fits: </a:t>
            </a:r>
            <a:r>
              <a:rPr lang="en-US" sz="3000" dirty="0">
                <a:solidFill>
                  <a:srgbClr val="CF0A00"/>
                </a:solidFill>
              </a:rPr>
              <a:t>200 s</a:t>
            </a:r>
            <a:r>
              <a:rPr lang="en-US" sz="3000" baseline="30000" dirty="0">
                <a:solidFill>
                  <a:srgbClr val="CF0A00"/>
                </a:solidFill>
              </a:rPr>
              <a:t>-1</a:t>
            </a:r>
            <a:r>
              <a:rPr lang="en-US" sz="3000" dirty="0">
                <a:solidFill>
                  <a:srgbClr val="CF0A00"/>
                </a:solidFill>
              </a:rPr>
              <a:t>, 2 s</a:t>
            </a:r>
            <a:r>
              <a:rPr lang="en-US" sz="3000" baseline="30000" dirty="0">
                <a:solidFill>
                  <a:srgbClr val="CF0A00"/>
                </a:solidFill>
              </a:rPr>
              <a:t>-1</a:t>
            </a:r>
          </a:p>
        </p:txBody>
      </p:sp>
      <p:sp>
        <p:nvSpPr>
          <p:cNvPr id="12" name="TextBox 11"/>
          <p:cNvSpPr txBox="1"/>
          <p:nvPr/>
        </p:nvSpPr>
        <p:spPr>
          <a:xfrm>
            <a:off x="7604919" y="6863703"/>
            <a:ext cx="4913194" cy="421526"/>
          </a:xfrm>
          <a:prstGeom prst="rect">
            <a:avLst/>
          </a:prstGeom>
          <a:noFill/>
        </p:spPr>
        <p:txBody>
          <a:bodyPr wrap="square" rtlCol="0">
            <a:spAutoFit/>
          </a:bodyPr>
          <a:lstStyle/>
          <a:p>
            <a:r>
              <a:rPr lang="en-US" kern="0" dirty="0">
                <a:ea typeface="ＭＳ Ｐゴシック" pitchFamily="1" charset="-128"/>
                <a:cs typeface="Calibri" pitchFamily="34" charset="0"/>
              </a:rPr>
              <a:t>Reens et al, PRA </a:t>
            </a:r>
            <a:r>
              <a:rPr lang="is-IS" kern="0" dirty="0">
                <a:ea typeface="ＭＳ Ｐゴシック" pitchFamily="1" charset="-128"/>
                <a:cs typeface="Calibri" pitchFamily="34" charset="0"/>
              </a:rPr>
              <a:t>96, 063420 (2017)</a:t>
            </a:r>
            <a:endParaRPr lang="en-US" kern="0" dirty="0">
              <a:ea typeface="ＭＳ Ｐゴシック" pitchFamily="1" charset="-128"/>
              <a:cs typeface="Calibri" pitchFamily="34" charset="0"/>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55372" y="3039364"/>
            <a:ext cx="8895865" cy="2077351"/>
          </a:xfrm>
          <a:prstGeom prst="rect">
            <a:avLst/>
          </a:prstGeom>
          <a:effectLst>
            <a:glow rad="6350">
              <a:srgbClr val="C00000">
                <a:alpha val="72000"/>
              </a:srgbClr>
            </a:glow>
          </a:effectLst>
        </p:spPr>
      </p:pic>
      <p:grpSp>
        <p:nvGrpSpPr>
          <p:cNvPr id="14" name="Group 13"/>
          <p:cNvGrpSpPr/>
          <p:nvPr/>
        </p:nvGrpSpPr>
        <p:grpSpPr>
          <a:xfrm>
            <a:off x="2724911" y="3048000"/>
            <a:ext cx="9745597" cy="3674516"/>
            <a:chOff x="2724911" y="3048000"/>
            <a:chExt cx="9745597" cy="3674516"/>
          </a:xfrm>
        </p:grpSpPr>
        <p:pic>
          <p:nvPicPr>
            <p:cNvPr id="3" name="Picture 2"/>
            <p:cNvPicPr>
              <a:picLocks/>
            </p:cNvPicPr>
            <p:nvPr/>
          </p:nvPicPr>
          <p:blipFill>
            <a:blip r:embed="rId6" cstate="print">
              <a:extLst>
                <a:ext uri="{28A0092B-C50C-407E-A947-70E740481C1C}">
                  <a14:useLocalDpi xmlns:a14="http://schemas.microsoft.com/office/drawing/2010/main"/>
                </a:ext>
              </a:extLst>
            </a:blip>
            <a:stretch>
              <a:fillRect/>
            </a:stretch>
          </p:blipFill>
          <p:spPr>
            <a:xfrm>
              <a:off x="2724911" y="3048000"/>
              <a:ext cx="8938260" cy="3674516"/>
            </a:xfrm>
            <a:prstGeom prst="rect">
              <a:avLst/>
            </a:prstGeom>
            <a:effectLst>
              <a:glow rad="6350">
                <a:srgbClr val="C00000">
                  <a:alpha val="72000"/>
                </a:srgbClr>
              </a:glow>
            </a:effectLst>
          </p:spPr>
        </p:pic>
        <p:sp>
          <p:nvSpPr>
            <p:cNvPr id="11" name="TextBox 10"/>
            <p:cNvSpPr txBox="1"/>
            <p:nvPr/>
          </p:nvSpPr>
          <p:spPr>
            <a:xfrm>
              <a:off x="5212458" y="4542324"/>
              <a:ext cx="7258050" cy="553998"/>
            </a:xfrm>
            <a:prstGeom prst="rect">
              <a:avLst/>
            </a:prstGeom>
            <a:noFill/>
          </p:spPr>
          <p:txBody>
            <a:bodyPr wrap="square" rtlCol="0">
              <a:spAutoFit/>
            </a:bodyPr>
            <a:lstStyle/>
            <a:p>
              <a:r>
                <a:rPr lang="en-US" sz="3000" dirty="0" smtClean="0">
                  <a:solidFill>
                    <a:srgbClr val="CF0A00"/>
                  </a:solidFill>
                </a:rPr>
                <a:t>Pure 2-body Fit</a:t>
              </a:r>
              <a:endParaRPr lang="en-US" sz="3000" baseline="30000" dirty="0">
                <a:solidFill>
                  <a:srgbClr val="CF0A00"/>
                </a:solidFill>
              </a:endParaRPr>
            </a:p>
          </p:txBody>
        </p:sp>
      </p:grpSp>
    </p:spTree>
    <p:extLst>
      <p:ext uri="{BB962C8B-B14F-4D97-AF65-F5344CB8AC3E}">
        <p14:creationId xmlns:p14="http://schemas.microsoft.com/office/powerpoint/2010/main" val="184091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Spin-Flip Losses</a:t>
            </a:r>
            <a:endParaRPr lang="en-US" dirty="0"/>
          </a:p>
        </p:txBody>
      </p:sp>
      <p:sp>
        <p:nvSpPr>
          <p:cNvPr id="3" name="Content Placeholder 2"/>
          <p:cNvSpPr>
            <a:spLocks noGrp="1"/>
          </p:cNvSpPr>
          <p:nvPr>
            <p:ph idx="1"/>
          </p:nvPr>
        </p:nvSpPr>
        <p:spPr>
          <a:xfrm>
            <a:off x="804672" y="1947672"/>
            <a:ext cx="7886700" cy="4351338"/>
          </a:xfrm>
        </p:spPr>
        <p:txBody>
          <a:bodyPr>
            <a:normAutofit fontScale="92500" lnSpcReduction="10000"/>
          </a:bodyPr>
          <a:lstStyle/>
          <a:p>
            <a:r>
              <a:rPr lang="en-US" dirty="0" smtClean="0"/>
              <a:t>Trap allows loss to be removed with bias field</a:t>
            </a:r>
          </a:p>
          <a:p>
            <a:pPr lvl="1"/>
            <a:r>
              <a:rPr lang="en-US" dirty="0" smtClean="0"/>
              <a:t>But collisions ruled out by density reduction sieve</a:t>
            </a:r>
          </a:p>
          <a:p>
            <a:r>
              <a:rPr lang="en-US" dirty="0" smtClean="0"/>
              <a:t>Next, push density limit with full rebuild:</a:t>
            </a:r>
          </a:p>
          <a:p>
            <a:pPr lvl="1"/>
            <a:r>
              <a:rPr lang="en-US" dirty="0" smtClean="0"/>
              <a:t>New High Pressure Pulsed Valve</a:t>
            </a:r>
          </a:p>
          <a:p>
            <a:pPr lvl="1"/>
            <a:r>
              <a:rPr lang="en-US" dirty="0" smtClean="0"/>
              <a:t>Lighter carrier gas; longer decelerator</a:t>
            </a:r>
          </a:p>
          <a:p>
            <a:pPr lvl="1"/>
            <a:r>
              <a:rPr lang="en-US" dirty="0" smtClean="0"/>
              <a:t>Cryogenic Skimmer</a:t>
            </a:r>
          </a:p>
          <a:p>
            <a:pPr lvl="1"/>
            <a:r>
              <a:rPr lang="en-US" dirty="0" smtClean="0"/>
              <a:t>Cryogenic </a:t>
            </a:r>
            <a:r>
              <a:rPr lang="en-US" dirty="0" err="1" smtClean="0"/>
              <a:t>Hexapole</a:t>
            </a:r>
            <a:endParaRPr lang="en-US" dirty="0" smtClean="0"/>
          </a:p>
          <a:p>
            <a:pPr lvl="1"/>
            <a:r>
              <a:rPr lang="en-US" dirty="0" smtClean="0"/>
              <a:t>Cryogenic Trap</a:t>
            </a:r>
            <a:endParaRPr lang="en-US" dirty="0"/>
          </a:p>
          <a:p>
            <a:r>
              <a:rPr lang="en-US" dirty="0" smtClean="0"/>
              <a:t>And Serendipitously</a:t>
            </a:r>
            <a:r>
              <a:rPr lang="mr-IN" dirty="0" smtClean="0"/>
              <a:t>…</a:t>
            </a:r>
            <a:r>
              <a:rPr lang="en-US" dirty="0" smtClean="0"/>
              <a:t> </a:t>
            </a:r>
          </a:p>
          <a:p>
            <a:pPr marL="0" indent="0">
              <a:buNone/>
            </a:pPr>
            <a:r>
              <a:rPr lang="en-US" dirty="0" smtClean="0"/>
              <a:t>New Deceleration Strategy</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686276" y="0"/>
            <a:ext cx="3016926" cy="256703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86800" y="2161081"/>
            <a:ext cx="3013266" cy="2777495"/>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8643894" y="4261026"/>
            <a:ext cx="3099816" cy="3021672"/>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94919" y="4634851"/>
            <a:ext cx="4563481" cy="2642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545152" y="4636008"/>
            <a:ext cx="3158049" cy="26450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5" name="Group 14"/>
          <p:cNvGrpSpPr/>
          <p:nvPr/>
        </p:nvGrpSpPr>
        <p:grpSpPr>
          <a:xfrm>
            <a:off x="33362" y="3398999"/>
            <a:ext cx="6991140" cy="3884587"/>
            <a:chOff x="0" y="2531863"/>
            <a:chExt cx="6360343" cy="3584166"/>
          </a:xfrm>
        </p:grpSpPr>
        <p:pic>
          <p:nvPicPr>
            <p:cNvPr id="14" name="Picture 1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2537603"/>
              <a:ext cx="6088719" cy="35784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1160060" y="2531863"/>
              <a:ext cx="5200283" cy="388927"/>
            </a:xfrm>
            <a:prstGeom prst="rect">
              <a:avLst/>
            </a:prstGeom>
            <a:noFill/>
          </p:spPr>
          <p:txBody>
            <a:bodyPr wrap="square" rtlCol="0">
              <a:spAutoFit/>
            </a:bodyPr>
            <a:lstStyle/>
            <a:p>
              <a:r>
                <a:rPr lang="en-US" kern="0" dirty="0">
                  <a:ea typeface="ＭＳ Ｐゴシック" pitchFamily="1" charset="-128"/>
                  <a:cs typeface="Calibri" pitchFamily="34" charset="0"/>
                </a:rPr>
                <a:t>Wu, </a:t>
              </a:r>
              <a:r>
                <a:rPr lang="en-US" kern="0" dirty="0" err="1" smtClean="0">
                  <a:ea typeface="ＭＳ Ｐゴシック" pitchFamily="1" charset="-128"/>
                  <a:cs typeface="Calibri" pitchFamily="34" charset="0"/>
                </a:rPr>
                <a:t>Reens</a:t>
              </a:r>
              <a:r>
                <a:rPr lang="en-US" kern="0" dirty="0" smtClean="0">
                  <a:ea typeface="ＭＳ Ｐゴシック" pitchFamily="1" charset="-128"/>
                  <a:cs typeface="Calibri" pitchFamily="34" charset="0"/>
                </a:rPr>
                <a:t>, </a:t>
              </a:r>
              <a:r>
                <a:rPr lang="en-US" kern="0" dirty="0">
                  <a:ea typeface="ＭＳ Ｐゴシック" pitchFamily="1" charset="-128"/>
                  <a:cs typeface="Calibri" pitchFamily="34" charset="0"/>
                </a:rPr>
                <a:t>et al, PCCP </a:t>
              </a:r>
              <a:r>
                <a:rPr lang="is-IS" kern="0" dirty="0">
                  <a:ea typeface="ＭＳ Ｐゴシック" pitchFamily="1" charset="-128"/>
                  <a:cs typeface="Calibri" pitchFamily="34" charset="0"/>
                </a:rPr>
                <a:t>20, 11615 (2018)</a:t>
              </a:r>
            </a:p>
          </p:txBody>
        </p:sp>
      </p:grpSp>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38789" y="4912484"/>
            <a:ext cx="3613930" cy="2409286"/>
          </a:xfrm>
          <a:prstGeom prst="rect">
            <a:avLst/>
          </a:prstGeom>
        </p:spPr>
      </p:pic>
      <p:pic>
        <p:nvPicPr>
          <p:cNvPr id="8" name="Picture 7"/>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rot="10800000">
            <a:off x="2645247" y="6193786"/>
            <a:ext cx="2749872" cy="1074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88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Deceleration Strategy</a:t>
            </a:r>
            <a:endParaRPr lang="en-US" dirty="0"/>
          </a:p>
        </p:txBody>
      </p:sp>
      <p:sp>
        <p:nvSpPr>
          <p:cNvPr id="134" name="Content Placeholder 2"/>
          <p:cNvSpPr>
            <a:spLocks noGrp="1"/>
          </p:cNvSpPr>
          <p:nvPr>
            <p:ph idx="1"/>
          </p:nvPr>
        </p:nvSpPr>
        <p:spPr>
          <a:xfrm>
            <a:off x="804672" y="1947672"/>
            <a:ext cx="7886700" cy="4351338"/>
          </a:xfrm>
        </p:spPr>
        <p:txBody>
          <a:bodyPr/>
          <a:lstStyle/>
          <a:p>
            <a:r>
              <a:rPr lang="en-US" dirty="0" smtClean="0"/>
              <a:t>Standard Strategy:</a:t>
            </a:r>
          </a:p>
          <a:p>
            <a:pPr lvl="1"/>
            <a:r>
              <a:rPr lang="en-US" dirty="0" smtClean="0"/>
              <a:t>S = 1</a:t>
            </a:r>
            <a:endParaRPr lang="en-US" dirty="0"/>
          </a:p>
          <a:p>
            <a:pPr lvl="1"/>
            <a:endParaRPr lang="en-US" dirty="0" smtClean="0"/>
          </a:p>
          <a:p>
            <a:endParaRPr lang="en-US" dirty="0"/>
          </a:p>
          <a:p>
            <a:endParaRPr lang="en-US" dirty="0" smtClean="0"/>
          </a:p>
        </p:txBody>
      </p:sp>
      <p:grpSp>
        <p:nvGrpSpPr>
          <p:cNvPr id="135" name="Group 134"/>
          <p:cNvGrpSpPr/>
          <p:nvPr/>
        </p:nvGrpSpPr>
        <p:grpSpPr>
          <a:xfrm>
            <a:off x="4885745" y="2195117"/>
            <a:ext cx="4400205" cy="1230001"/>
            <a:chOff x="1600200" y="1219200"/>
            <a:chExt cx="4400205" cy="1230001"/>
          </a:xfrm>
        </p:grpSpPr>
        <p:grpSp>
          <p:nvGrpSpPr>
            <p:cNvPr id="136" name="Group 135"/>
            <p:cNvGrpSpPr/>
            <p:nvPr/>
          </p:nvGrpSpPr>
          <p:grpSpPr>
            <a:xfrm>
              <a:off x="1600200" y="1219200"/>
              <a:ext cx="1580798" cy="1230001"/>
              <a:chOff x="19354808" y="8458200"/>
              <a:chExt cx="2004227" cy="1688993"/>
            </a:xfrm>
          </p:grpSpPr>
          <p:grpSp>
            <p:nvGrpSpPr>
              <p:cNvPr id="158" name="Group 157"/>
              <p:cNvGrpSpPr/>
              <p:nvPr/>
            </p:nvGrpSpPr>
            <p:grpSpPr>
              <a:xfrm>
                <a:off x="19354808" y="8459146"/>
                <a:ext cx="632627" cy="1684386"/>
                <a:chOff x="20345408" y="8596306"/>
                <a:chExt cx="632627" cy="1684386"/>
              </a:xfrm>
            </p:grpSpPr>
            <p:sp>
              <p:nvSpPr>
                <p:cNvPr id="174"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5"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6" name="Oval 64"/>
                <p:cNvSpPr>
                  <a:spLocks noChangeArrowheads="1"/>
                </p:cNvSpPr>
                <p:nvPr/>
              </p:nvSpPr>
              <p:spPr bwMode="auto">
                <a:xfrm>
                  <a:off x="20345408"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7"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59" name="Group 158"/>
              <p:cNvGrpSpPr/>
              <p:nvPr/>
            </p:nvGrpSpPr>
            <p:grpSpPr>
              <a:xfrm>
                <a:off x="19812000" y="8462807"/>
                <a:ext cx="632635" cy="1684386"/>
                <a:chOff x="20345400" y="8596306"/>
                <a:chExt cx="632635" cy="1684386"/>
              </a:xfrm>
            </p:grpSpPr>
            <p:sp>
              <p:nvSpPr>
                <p:cNvPr id="170"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1"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2"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3"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60" name="Group 159"/>
              <p:cNvGrpSpPr/>
              <p:nvPr/>
            </p:nvGrpSpPr>
            <p:grpSpPr>
              <a:xfrm>
                <a:off x="20269200" y="8458200"/>
                <a:ext cx="632635" cy="1684386"/>
                <a:chOff x="20345400" y="8596306"/>
                <a:chExt cx="632635" cy="1684386"/>
              </a:xfrm>
            </p:grpSpPr>
            <p:sp>
              <p:nvSpPr>
                <p:cNvPr id="166"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7"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8"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9"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61" name="Group 160"/>
              <p:cNvGrpSpPr/>
              <p:nvPr/>
            </p:nvGrpSpPr>
            <p:grpSpPr>
              <a:xfrm>
                <a:off x="20726400" y="8458200"/>
                <a:ext cx="632635" cy="1684386"/>
                <a:chOff x="20345400" y="8596306"/>
                <a:chExt cx="632635" cy="1684386"/>
              </a:xfrm>
            </p:grpSpPr>
            <p:sp>
              <p:nvSpPr>
                <p:cNvPr id="162"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3"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4"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5"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nvGrpSpPr>
            <p:cNvPr id="137" name="Group 136"/>
            <p:cNvGrpSpPr/>
            <p:nvPr/>
          </p:nvGrpSpPr>
          <p:grpSpPr>
            <a:xfrm>
              <a:off x="4419600" y="1219200"/>
              <a:ext cx="1580805" cy="1230001"/>
              <a:chOff x="19354800" y="8458200"/>
              <a:chExt cx="2004235" cy="1688993"/>
            </a:xfrm>
          </p:grpSpPr>
          <p:grpSp>
            <p:nvGrpSpPr>
              <p:cNvPr id="138" name="Group 137"/>
              <p:cNvGrpSpPr/>
              <p:nvPr/>
            </p:nvGrpSpPr>
            <p:grpSpPr>
              <a:xfrm>
                <a:off x="19354800" y="8459146"/>
                <a:ext cx="632635" cy="1684386"/>
                <a:chOff x="20345400" y="8596306"/>
                <a:chExt cx="632635" cy="1684386"/>
              </a:xfrm>
            </p:grpSpPr>
            <p:sp>
              <p:nvSpPr>
                <p:cNvPr id="154"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5"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6"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7"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39" name="Group 138"/>
              <p:cNvGrpSpPr/>
              <p:nvPr/>
            </p:nvGrpSpPr>
            <p:grpSpPr>
              <a:xfrm>
                <a:off x="19812000" y="8462807"/>
                <a:ext cx="632635" cy="1684386"/>
                <a:chOff x="20345400" y="8596306"/>
                <a:chExt cx="632635" cy="1684386"/>
              </a:xfrm>
            </p:grpSpPr>
            <p:sp>
              <p:nvSpPr>
                <p:cNvPr id="150"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1"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2"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3"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40" name="Group 139"/>
              <p:cNvGrpSpPr/>
              <p:nvPr/>
            </p:nvGrpSpPr>
            <p:grpSpPr>
              <a:xfrm>
                <a:off x="20269200" y="8458200"/>
                <a:ext cx="632635" cy="1684386"/>
                <a:chOff x="20345400" y="8596306"/>
                <a:chExt cx="632635" cy="1684386"/>
              </a:xfrm>
            </p:grpSpPr>
            <p:sp>
              <p:nvSpPr>
                <p:cNvPr id="146"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7"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8"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9"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41" name="Group 140"/>
              <p:cNvGrpSpPr/>
              <p:nvPr/>
            </p:nvGrpSpPr>
            <p:grpSpPr>
              <a:xfrm>
                <a:off x="20726400" y="8458200"/>
                <a:ext cx="632635" cy="1684386"/>
                <a:chOff x="20345400" y="8596306"/>
                <a:chExt cx="632635" cy="1684386"/>
              </a:xfrm>
            </p:grpSpPr>
            <p:sp>
              <p:nvSpPr>
                <p:cNvPr id="142"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3"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4"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5"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grpSp>
        <p:nvGrpSpPr>
          <p:cNvPr id="221" name="Group 220"/>
          <p:cNvGrpSpPr/>
          <p:nvPr/>
        </p:nvGrpSpPr>
        <p:grpSpPr>
          <a:xfrm>
            <a:off x="4889402" y="2196394"/>
            <a:ext cx="4400205" cy="1230001"/>
            <a:chOff x="1600200" y="1219200"/>
            <a:chExt cx="4400205" cy="1230001"/>
          </a:xfrm>
        </p:grpSpPr>
        <p:grpSp>
          <p:nvGrpSpPr>
            <p:cNvPr id="222" name="Group 221"/>
            <p:cNvGrpSpPr/>
            <p:nvPr/>
          </p:nvGrpSpPr>
          <p:grpSpPr>
            <a:xfrm>
              <a:off x="1600200" y="1219200"/>
              <a:ext cx="1580798" cy="1230001"/>
              <a:chOff x="19354808" y="8458200"/>
              <a:chExt cx="2004227" cy="1688993"/>
            </a:xfrm>
          </p:grpSpPr>
          <p:grpSp>
            <p:nvGrpSpPr>
              <p:cNvPr id="244" name="Group 243"/>
              <p:cNvGrpSpPr/>
              <p:nvPr/>
            </p:nvGrpSpPr>
            <p:grpSpPr>
              <a:xfrm>
                <a:off x="19354808" y="8459146"/>
                <a:ext cx="632627" cy="1684386"/>
                <a:chOff x="20345408" y="8596306"/>
                <a:chExt cx="632627" cy="1684386"/>
              </a:xfrm>
            </p:grpSpPr>
            <p:sp>
              <p:nvSpPr>
                <p:cNvPr id="260"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61"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62" name="Oval 64"/>
                <p:cNvSpPr>
                  <a:spLocks noChangeArrowheads="1"/>
                </p:cNvSpPr>
                <p:nvPr/>
              </p:nvSpPr>
              <p:spPr bwMode="auto">
                <a:xfrm>
                  <a:off x="20345408"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63"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45" name="Group 244"/>
              <p:cNvGrpSpPr/>
              <p:nvPr/>
            </p:nvGrpSpPr>
            <p:grpSpPr>
              <a:xfrm>
                <a:off x="19812000" y="8462807"/>
                <a:ext cx="632635" cy="1684386"/>
                <a:chOff x="20345400" y="8596306"/>
                <a:chExt cx="632635" cy="1684386"/>
              </a:xfrm>
            </p:grpSpPr>
            <p:sp>
              <p:nvSpPr>
                <p:cNvPr id="256"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7"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8"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9"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46" name="Group 245"/>
              <p:cNvGrpSpPr/>
              <p:nvPr/>
            </p:nvGrpSpPr>
            <p:grpSpPr>
              <a:xfrm>
                <a:off x="20269200" y="8458200"/>
                <a:ext cx="632635" cy="1684386"/>
                <a:chOff x="20345400" y="8596306"/>
                <a:chExt cx="632635" cy="1684386"/>
              </a:xfrm>
            </p:grpSpPr>
            <p:sp>
              <p:nvSpPr>
                <p:cNvPr id="252"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3"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4"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5"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47" name="Group 246"/>
              <p:cNvGrpSpPr/>
              <p:nvPr/>
            </p:nvGrpSpPr>
            <p:grpSpPr>
              <a:xfrm>
                <a:off x="20726400" y="8458200"/>
                <a:ext cx="632635" cy="1684386"/>
                <a:chOff x="20345400" y="8596306"/>
                <a:chExt cx="632635" cy="1684386"/>
              </a:xfrm>
            </p:grpSpPr>
            <p:sp>
              <p:nvSpPr>
                <p:cNvPr id="248"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9"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0"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1"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nvGrpSpPr>
            <p:cNvPr id="223" name="Group 222"/>
            <p:cNvGrpSpPr/>
            <p:nvPr/>
          </p:nvGrpSpPr>
          <p:grpSpPr>
            <a:xfrm>
              <a:off x="4419600" y="1219200"/>
              <a:ext cx="1580805" cy="1230001"/>
              <a:chOff x="19354800" y="8458200"/>
              <a:chExt cx="2004235" cy="1688993"/>
            </a:xfrm>
          </p:grpSpPr>
          <p:grpSp>
            <p:nvGrpSpPr>
              <p:cNvPr id="224" name="Group 223"/>
              <p:cNvGrpSpPr/>
              <p:nvPr/>
            </p:nvGrpSpPr>
            <p:grpSpPr>
              <a:xfrm>
                <a:off x="19354800" y="8459146"/>
                <a:ext cx="632635" cy="1684386"/>
                <a:chOff x="20345400" y="8596306"/>
                <a:chExt cx="632635" cy="1684386"/>
              </a:xfrm>
            </p:grpSpPr>
            <p:sp>
              <p:nvSpPr>
                <p:cNvPr id="240"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1"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2"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3"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25" name="Group 224"/>
              <p:cNvGrpSpPr/>
              <p:nvPr/>
            </p:nvGrpSpPr>
            <p:grpSpPr>
              <a:xfrm>
                <a:off x="19812000" y="8462807"/>
                <a:ext cx="632635" cy="1684386"/>
                <a:chOff x="20345400" y="8596306"/>
                <a:chExt cx="632635" cy="1684386"/>
              </a:xfrm>
            </p:grpSpPr>
            <p:sp>
              <p:nvSpPr>
                <p:cNvPr id="236"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7"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8"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9"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26" name="Group 225"/>
              <p:cNvGrpSpPr/>
              <p:nvPr/>
            </p:nvGrpSpPr>
            <p:grpSpPr>
              <a:xfrm>
                <a:off x="20269200" y="8458200"/>
                <a:ext cx="632635" cy="1684386"/>
                <a:chOff x="20345400" y="8596306"/>
                <a:chExt cx="632635" cy="1684386"/>
              </a:xfrm>
            </p:grpSpPr>
            <p:sp>
              <p:nvSpPr>
                <p:cNvPr id="232"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3"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4"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5"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27" name="Group 226"/>
              <p:cNvGrpSpPr/>
              <p:nvPr/>
            </p:nvGrpSpPr>
            <p:grpSpPr>
              <a:xfrm>
                <a:off x="20726400" y="8458200"/>
                <a:ext cx="632635" cy="1684386"/>
                <a:chOff x="20345400" y="8596306"/>
                <a:chExt cx="632635" cy="1684386"/>
              </a:xfrm>
            </p:grpSpPr>
            <p:sp>
              <p:nvSpPr>
                <p:cNvPr id="228"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29"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0"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1"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sp>
        <p:nvSpPr>
          <p:cNvPr id="264" name="TextBox 263"/>
          <p:cNvSpPr txBox="1"/>
          <p:nvPr/>
        </p:nvSpPr>
        <p:spPr>
          <a:xfrm>
            <a:off x="6922573" y="2549301"/>
            <a:ext cx="788999" cy="1200329"/>
          </a:xfrm>
          <a:prstGeom prst="rect">
            <a:avLst/>
          </a:prstGeom>
          <a:noFill/>
        </p:spPr>
        <p:txBody>
          <a:bodyPr wrap="none" rtlCol="0">
            <a:spAutoFit/>
          </a:bodyPr>
          <a:lstStyle/>
          <a:p>
            <a:r>
              <a:rPr lang="en-US" sz="5000" dirty="0"/>
              <a:t>.…</a:t>
            </a:r>
          </a:p>
          <a:p>
            <a:r>
              <a:rPr lang="en-US" sz="2200" dirty="0"/>
              <a:t>(333)</a:t>
            </a:r>
          </a:p>
        </p:txBody>
      </p:sp>
      <p:sp>
        <p:nvSpPr>
          <p:cNvPr id="265" name="TextBox 264"/>
          <p:cNvSpPr txBox="1"/>
          <p:nvPr/>
        </p:nvSpPr>
        <p:spPr>
          <a:xfrm>
            <a:off x="7711572" y="6778144"/>
            <a:ext cx="4913194" cy="421526"/>
          </a:xfrm>
          <a:prstGeom prst="rect">
            <a:avLst/>
          </a:prstGeom>
          <a:noFill/>
        </p:spPr>
        <p:txBody>
          <a:bodyPr wrap="square" rtlCol="0">
            <a:spAutoFit/>
          </a:bodyPr>
          <a:lstStyle/>
          <a:p>
            <a:r>
              <a:rPr lang="en-US" kern="0" dirty="0" err="1" smtClean="0">
                <a:ea typeface="ＭＳ Ｐゴシック" pitchFamily="1" charset="-128"/>
                <a:cs typeface="Calibri" pitchFamily="34" charset="0"/>
              </a:rPr>
              <a:t>Reens</a:t>
            </a:r>
            <a:r>
              <a:rPr lang="en-US" kern="0" dirty="0" smtClean="0">
                <a:ea typeface="ＭＳ Ｐゴシック" pitchFamily="1" charset="-128"/>
                <a:cs typeface="Calibri" pitchFamily="34" charset="0"/>
              </a:rPr>
              <a:t>, Wu </a:t>
            </a:r>
            <a:r>
              <a:rPr lang="en-US" kern="0" dirty="0">
                <a:ea typeface="ＭＳ Ｐゴシック" pitchFamily="1" charset="-128"/>
                <a:cs typeface="Calibri" pitchFamily="34" charset="0"/>
              </a:rPr>
              <a:t>et al, in preparation</a:t>
            </a:r>
          </a:p>
        </p:txBody>
      </p:sp>
    </p:spTree>
    <p:extLst>
      <p:ext uri="{BB962C8B-B14F-4D97-AF65-F5344CB8AC3E}">
        <p14:creationId xmlns:p14="http://schemas.microsoft.com/office/powerpoint/2010/main" val="57622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Deceleration Strategy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28600"/>
            <a:ext cx="11704638" cy="6787064"/>
          </a:xfrm>
          <a:prstGeom prst="rect">
            <a:avLst/>
          </a:prstGeom>
        </p:spPr>
      </p:pic>
      <p:cxnSp>
        <p:nvCxnSpPr>
          <p:cNvPr id="12" name="Straight Arrow Connector 11"/>
          <p:cNvCxnSpPr/>
          <p:nvPr/>
        </p:nvCxnSpPr>
        <p:spPr>
          <a:xfrm>
            <a:off x="2118519" y="1219200"/>
            <a:ext cx="12954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497898" y="4323051"/>
            <a:ext cx="6206740" cy="2839905"/>
            <a:chOff x="0" y="4336625"/>
            <a:chExt cx="6206740" cy="2839905"/>
          </a:xfrm>
        </p:grpSpPr>
        <p:sp>
          <p:nvSpPr>
            <p:cNvPr id="43" name="Rectangle 42"/>
            <p:cNvSpPr/>
            <p:nvPr/>
          </p:nvSpPr>
          <p:spPr>
            <a:xfrm>
              <a:off x="0" y="4405327"/>
              <a:ext cx="6206740" cy="2771203"/>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4" name="Picture 43"/>
            <p:cNvPicPr>
              <a:picLocks noChangeAspect="1"/>
            </p:cNvPicPr>
            <p:nvPr/>
          </p:nvPicPr>
          <p:blipFill>
            <a:blip r:embed="rId3"/>
            <a:stretch>
              <a:fillRect/>
            </a:stretch>
          </p:blipFill>
          <p:spPr>
            <a:xfrm>
              <a:off x="1802221" y="4336625"/>
              <a:ext cx="1423590" cy="282191"/>
            </a:xfrm>
            <a:prstGeom prst="rect">
              <a:avLst/>
            </a:prstGeom>
          </p:spPr>
        </p:pic>
      </p:grpSp>
      <p:cxnSp>
        <p:nvCxnSpPr>
          <p:cNvPr id="14" name="Straight Arrow Connector 13"/>
          <p:cNvCxnSpPr/>
          <p:nvPr/>
        </p:nvCxnSpPr>
        <p:spPr>
          <a:xfrm>
            <a:off x="3337719" y="3167743"/>
            <a:ext cx="12954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337719" y="1371600"/>
            <a:ext cx="0" cy="1796143"/>
          </a:xfrm>
          <a:prstGeom prst="line">
            <a:avLst/>
          </a:prstGeom>
          <a:ln w="762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813719" y="914400"/>
            <a:ext cx="609600" cy="609600"/>
          </a:xfrm>
          <a:prstGeom prst="ellipse">
            <a:avLst/>
          </a:prstGeom>
          <a:solidFill>
            <a:srgbClr val="FF0000">
              <a:alpha val="5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6" name="Group 25"/>
          <p:cNvGrpSpPr/>
          <p:nvPr/>
        </p:nvGrpSpPr>
        <p:grpSpPr>
          <a:xfrm>
            <a:off x="242830" y="5428619"/>
            <a:ext cx="6157119" cy="1790756"/>
            <a:chOff x="242830" y="5428619"/>
            <a:chExt cx="6157119" cy="1790756"/>
          </a:xfrm>
        </p:grpSpPr>
        <p:sp>
          <p:nvSpPr>
            <p:cNvPr id="20" name="Rectangle 19"/>
            <p:cNvSpPr/>
            <p:nvPr/>
          </p:nvSpPr>
          <p:spPr>
            <a:xfrm>
              <a:off x="242830" y="5488456"/>
              <a:ext cx="6157119" cy="173091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3" name="Picture 12"/>
            <p:cNvPicPr>
              <a:picLocks noChangeAspect="1"/>
            </p:cNvPicPr>
            <p:nvPr/>
          </p:nvPicPr>
          <p:blipFill>
            <a:blip r:embed="rId4"/>
            <a:stretch>
              <a:fillRect/>
            </a:stretch>
          </p:blipFill>
          <p:spPr>
            <a:xfrm>
              <a:off x="529678" y="5428619"/>
              <a:ext cx="5094041" cy="438781"/>
            </a:xfrm>
            <a:prstGeom prst="rect">
              <a:avLst/>
            </a:prstGeom>
          </p:spPr>
        </p:pic>
      </p:grpSp>
      <p:grpSp>
        <p:nvGrpSpPr>
          <p:cNvPr id="10" name="Group 9"/>
          <p:cNvGrpSpPr/>
          <p:nvPr/>
        </p:nvGrpSpPr>
        <p:grpSpPr>
          <a:xfrm>
            <a:off x="0" y="4325112"/>
            <a:ext cx="6157119" cy="2839905"/>
            <a:chOff x="0" y="4336625"/>
            <a:chExt cx="6157119" cy="2839905"/>
          </a:xfrm>
        </p:grpSpPr>
        <p:sp>
          <p:nvSpPr>
            <p:cNvPr id="6" name="Rectangle 5"/>
            <p:cNvSpPr/>
            <p:nvPr/>
          </p:nvSpPr>
          <p:spPr>
            <a:xfrm>
              <a:off x="0" y="4405327"/>
              <a:ext cx="6157119" cy="2771203"/>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p:cNvPicPr>
              <a:picLocks noChangeAspect="1"/>
            </p:cNvPicPr>
            <p:nvPr/>
          </p:nvPicPr>
          <p:blipFill>
            <a:blip r:embed="rId3"/>
            <a:stretch>
              <a:fillRect/>
            </a:stretch>
          </p:blipFill>
          <p:spPr>
            <a:xfrm>
              <a:off x="2295129" y="4336625"/>
              <a:ext cx="1423590" cy="282191"/>
            </a:xfrm>
            <a:prstGeom prst="rect">
              <a:avLst/>
            </a:prstGeom>
          </p:spPr>
        </p:pic>
      </p:grpSp>
      <p:grpSp>
        <p:nvGrpSpPr>
          <p:cNvPr id="33" name="Group 32"/>
          <p:cNvGrpSpPr/>
          <p:nvPr/>
        </p:nvGrpSpPr>
        <p:grpSpPr>
          <a:xfrm>
            <a:off x="289719" y="914400"/>
            <a:ext cx="5251924" cy="2271640"/>
            <a:chOff x="287056" y="914400"/>
            <a:chExt cx="5251924" cy="2271640"/>
          </a:xfrm>
        </p:grpSpPr>
        <p:cxnSp>
          <p:nvCxnSpPr>
            <p:cNvPr id="27" name="Straight Arrow Connector 26"/>
            <p:cNvCxnSpPr/>
            <p:nvPr/>
          </p:nvCxnSpPr>
          <p:spPr>
            <a:xfrm>
              <a:off x="591856" y="1219200"/>
              <a:ext cx="282206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87056" y="914400"/>
              <a:ext cx="609600" cy="609600"/>
            </a:xfrm>
            <a:prstGeom prst="ellipse">
              <a:avLst/>
            </a:prstGeom>
            <a:solidFill>
              <a:srgbClr val="FF0000">
                <a:alpha val="5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 name="Straight Arrow Connector 29"/>
            <p:cNvCxnSpPr/>
            <p:nvPr/>
          </p:nvCxnSpPr>
          <p:spPr>
            <a:xfrm>
              <a:off x="3329180" y="3175154"/>
              <a:ext cx="2209800" cy="108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329180" y="1371600"/>
              <a:ext cx="8539" cy="1783080"/>
            </a:xfrm>
            <a:prstGeom prst="line">
              <a:avLst/>
            </a:prstGeom>
            <a:ln w="762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105843" y="4495800"/>
            <a:ext cx="253048" cy="857169"/>
            <a:chOff x="2105843" y="4495800"/>
            <a:chExt cx="253048" cy="857169"/>
          </a:xfrm>
        </p:grpSpPr>
        <p:cxnSp>
          <p:nvCxnSpPr>
            <p:cNvPr id="37" name="Straight Connector 36"/>
            <p:cNvCxnSpPr/>
            <p:nvPr/>
          </p:nvCxnSpPr>
          <p:spPr>
            <a:xfrm flipV="1">
              <a:off x="2105843" y="4495800"/>
              <a:ext cx="249124" cy="265489"/>
            </a:xfrm>
            <a:prstGeom prst="line">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358891" y="4509210"/>
              <a:ext cx="0" cy="843759"/>
            </a:xfrm>
            <a:prstGeom prst="line">
              <a:avLst/>
            </a:prstGeom>
            <a:ln w="34925">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550408" y="-152400"/>
            <a:ext cx="6157119" cy="7467600"/>
            <a:chOff x="5547519" y="-152400"/>
            <a:chExt cx="6157119" cy="7467600"/>
          </a:xfrm>
        </p:grpSpPr>
        <p:sp>
          <p:nvSpPr>
            <p:cNvPr id="5" name="Rectangle 4"/>
            <p:cNvSpPr/>
            <p:nvPr/>
          </p:nvSpPr>
          <p:spPr>
            <a:xfrm>
              <a:off x="5547519" y="-152400"/>
              <a:ext cx="6157119" cy="7467600"/>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28617" y="228600"/>
              <a:ext cx="1104251" cy="4039446"/>
            </a:xfrm>
            <a:prstGeom prst="rect">
              <a:avLst/>
            </a:prstGeom>
          </p:spPr>
        </p:pic>
      </p:grpSp>
      <p:grpSp>
        <p:nvGrpSpPr>
          <p:cNvPr id="40" name="Group 39"/>
          <p:cNvGrpSpPr/>
          <p:nvPr/>
        </p:nvGrpSpPr>
        <p:grpSpPr>
          <a:xfrm>
            <a:off x="3172349" y="2271508"/>
            <a:ext cx="8077318" cy="4679672"/>
            <a:chOff x="3172349" y="2271508"/>
            <a:chExt cx="8077318" cy="4679672"/>
          </a:xfrm>
        </p:grpSpPr>
        <p:grpSp>
          <p:nvGrpSpPr>
            <p:cNvPr id="25" name="Group 24"/>
            <p:cNvGrpSpPr/>
            <p:nvPr/>
          </p:nvGrpSpPr>
          <p:grpSpPr>
            <a:xfrm>
              <a:off x="6642778" y="3154680"/>
              <a:ext cx="4606889" cy="3796500"/>
              <a:chOff x="3980375" y="452061"/>
              <a:chExt cx="6197600" cy="5143500"/>
            </a:xfrm>
          </p:grpSpPr>
          <p:pic>
            <p:nvPicPr>
              <p:cNvPr id="11" name="Picture 10"/>
              <p:cNvPicPr>
                <a:picLocks noChangeAspect="1"/>
              </p:cNvPicPr>
              <p:nvPr/>
            </p:nvPicPr>
            <p:blipFill>
              <a:blip r:embed="rId6"/>
              <a:stretch>
                <a:fillRect/>
              </a:stretch>
            </p:blipFill>
            <p:spPr>
              <a:xfrm>
                <a:off x="3980375" y="452061"/>
                <a:ext cx="6197600" cy="5143500"/>
              </a:xfrm>
              <a:prstGeom prst="roundRect">
                <a:avLst/>
              </a:prstGeom>
              <a:ln w="76200">
                <a:solidFill>
                  <a:schemeClr val="accent5"/>
                </a:solidFill>
              </a:ln>
            </p:spPr>
          </p:pic>
          <p:cxnSp>
            <p:nvCxnSpPr>
              <p:cNvPr id="22" name="Straight Arrow Connector 21"/>
              <p:cNvCxnSpPr/>
              <p:nvPr/>
            </p:nvCxnSpPr>
            <p:spPr>
              <a:xfrm flipV="1">
                <a:off x="9008185" y="3622132"/>
                <a:ext cx="0" cy="1085127"/>
              </a:xfrm>
              <a:prstGeom prst="straightConnector1">
                <a:avLst/>
              </a:prstGeom>
              <a:ln w="1270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008185" y="1371600"/>
                <a:ext cx="0" cy="1085127"/>
              </a:xfrm>
              <a:prstGeom prst="straightConnector1">
                <a:avLst/>
              </a:prstGeom>
              <a:ln w="127000">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102930" y="2057400"/>
                <a:ext cx="1918312" cy="1814995"/>
              </a:xfrm>
              <a:prstGeom prst="ellipse">
                <a:avLst/>
              </a:prstGeom>
              <a:solidFill>
                <a:srgbClr val="FF0000">
                  <a:alpha val="5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Rounded Rectangle 14"/>
            <p:cNvSpPr/>
            <p:nvPr/>
          </p:nvSpPr>
          <p:spPr>
            <a:xfrm>
              <a:off x="3172349" y="2271508"/>
              <a:ext cx="2028336" cy="1691184"/>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 name="Straight Connector 18"/>
            <p:cNvCxnSpPr/>
            <p:nvPr/>
          </p:nvCxnSpPr>
          <p:spPr>
            <a:xfrm>
              <a:off x="3253563" y="3877340"/>
              <a:ext cx="3539123" cy="2915346"/>
            </a:xfrm>
            <a:prstGeom prst="line">
              <a:avLst/>
            </a:prstGeom>
            <a:ln w="762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011479" y="2289544"/>
              <a:ext cx="5796729" cy="846935"/>
            </a:xfrm>
            <a:prstGeom prst="line">
              <a:avLst/>
            </a:prstGeom>
            <a:ln w="7620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596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Deceleration Strategy</a:t>
            </a:r>
            <a:endParaRPr lang="en-US" dirty="0"/>
          </a:p>
        </p:txBody>
      </p:sp>
      <p:sp>
        <p:nvSpPr>
          <p:cNvPr id="134" name="Content Placeholder 2"/>
          <p:cNvSpPr>
            <a:spLocks noGrp="1"/>
          </p:cNvSpPr>
          <p:nvPr>
            <p:ph idx="1"/>
          </p:nvPr>
        </p:nvSpPr>
        <p:spPr>
          <a:xfrm>
            <a:off x="804672" y="1947672"/>
            <a:ext cx="7886700" cy="4351338"/>
          </a:xfrm>
        </p:spPr>
        <p:txBody>
          <a:bodyPr/>
          <a:lstStyle/>
          <a:p>
            <a:r>
              <a:rPr lang="en-US" dirty="0" smtClean="0"/>
              <a:t>Standard Strategy:</a:t>
            </a:r>
          </a:p>
          <a:p>
            <a:pPr lvl="1"/>
            <a:r>
              <a:rPr lang="en-US" dirty="0" smtClean="0"/>
              <a:t>S = 1</a:t>
            </a:r>
            <a:endParaRPr lang="en-US" dirty="0"/>
          </a:p>
          <a:p>
            <a:pPr lvl="1"/>
            <a:endParaRPr lang="en-US" dirty="0" smtClean="0"/>
          </a:p>
          <a:p>
            <a:endParaRPr lang="en-US" dirty="0"/>
          </a:p>
          <a:p>
            <a:endParaRPr lang="en-US" dirty="0" smtClean="0"/>
          </a:p>
          <a:p>
            <a:r>
              <a:rPr lang="en-US" dirty="0" smtClean="0"/>
              <a:t>New Strategy:</a:t>
            </a:r>
          </a:p>
          <a:p>
            <a:pPr lvl="1"/>
            <a:r>
              <a:rPr lang="en-US" dirty="0" smtClean="0"/>
              <a:t>“SF” Strong Focusing</a:t>
            </a:r>
            <a:endParaRPr lang="en-US" dirty="0"/>
          </a:p>
        </p:txBody>
      </p:sp>
      <p:grpSp>
        <p:nvGrpSpPr>
          <p:cNvPr id="47" name="Group 46"/>
          <p:cNvGrpSpPr/>
          <p:nvPr/>
        </p:nvGrpSpPr>
        <p:grpSpPr>
          <a:xfrm>
            <a:off x="4882088" y="4562245"/>
            <a:ext cx="4400205" cy="1230001"/>
            <a:chOff x="1600200" y="1219200"/>
            <a:chExt cx="4400205" cy="1230001"/>
          </a:xfrm>
        </p:grpSpPr>
        <p:grpSp>
          <p:nvGrpSpPr>
            <p:cNvPr id="48" name="Group 47"/>
            <p:cNvGrpSpPr/>
            <p:nvPr/>
          </p:nvGrpSpPr>
          <p:grpSpPr>
            <a:xfrm>
              <a:off x="1600200" y="1219200"/>
              <a:ext cx="1580798" cy="1230001"/>
              <a:chOff x="19354808" y="8458200"/>
              <a:chExt cx="2004227" cy="1688993"/>
            </a:xfrm>
          </p:grpSpPr>
          <p:grpSp>
            <p:nvGrpSpPr>
              <p:cNvPr id="70" name="Group 69"/>
              <p:cNvGrpSpPr/>
              <p:nvPr/>
            </p:nvGrpSpPr>
            <p:grpSpPr>
              <a:xfrm>
                <a:off x="19354808" y="8459146"/>
                <a:ext cx="632627" cy="1684386"/>
                <a:chOff x="20345408" y="8596306"/>
                <a:chExt cx="632627" cy="1684386"/>
              </a:xfrm>
            </p:grpSpPr>
            <p:sp>
              <p:nvSpPr>
                <p:cNvPr id="86"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7"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8" name="Oval 64"/>
                <p:cNvSpPr>
                  <a:spLocks noChangeArrowheads="1"/>
                </p:cNvSpPr>
                <p:nvPr/>
              </p:nvSpPr>
              <p:spPr bwMode="auto">
                <a:xfrm>
                  <a:off x="20345408"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9"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71" name="Group 70"/>
              <p:cNvGrpSpPr/>
              <p:nvPr/>
            </p:nvGrpSpPr>
            <p:grpSpPr>
              <a:xfrm>
                <a:off x="19812000" y="8462807"/>
                <a:ext cx="632635" cy="1684386"/>
                <a:chOff x="20345400" y="8596306"/>
                <a:chExt cx="632635" cy="1684386"/>
              </a:xfrm>
            </p:grpSpPr>
            <p:sp>
              <p:nvSpPr>
                <p:cNvPr id="82"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3"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4"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5"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72" name="Group 71"/>
              <p:cNvGrpSpPr/>
              <p:nvPr/>
            </p:nvGrpSpPr>
            <p:grpSpPr>
              <a:xfrm>
                <a:off x="20269200" y="8458200"/>
                <a:ext cx="632635" cy="1684386"/>
                <a:chOff x="20345400" y="8596306"/>
                <a:chExt cx="632635" cy="1684386"/>
              </a:xfrm>
            </p:grpSpPr>
            <p:sp>
              <p:nvSpPr>
                <p:cNvPr id="78"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79"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0"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81"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73" name="Group 72"/>
              <p:cNvGrpSpPr/>
              <p:nvPr/>
            </p:nvGrpSpPr>
            <p:grpSpPr>
              <a:xfrm>
                <a:off x="20726400" y="8458200"/>
                <a:ext cx="632635" cy="1684386"/>
                <a:chOff x="20345400" y="8596306"/>
                <a:chExt cx="632635" cy="1684386"/>
              </a:xfrm>
            </p:grpSpPr>
            <p:sp>
              <p:nvSpPr>
                <p:cNvPr id="74"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75"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76"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77"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nvGrpSpPr>
            <p:cNvPr id="49" name="Group 48"/>
            <p:cNvGrpSpPr/>
            <p:nvPr/>
          </p:nvGrpSpPr>
          <p:grpSpPr>
            <a:xfrm>
              <a:off x="4419600" y="1219200"/>
              <a:ext cx="1580805" cy="1230001"/>
              <a:chOff x="19354800" y="8458200"/>
              <a:chExt cx="2004235" cy="1688993"/>
            </a:xfrm>
          </p:grpSpPr>
          <p:grpSp>
            <p:nvGrpSpPr>
              <p:cNvPr id="50" name="Group 49"/>
              <p:cNvGrpSpPr/>
              <p:nvPr/>
            </p:nvGrpSpPr>
            <p:grpSpPr>
              <a:xfrm>
                <a:off x="19354800" y="8459146"/>
                <a:ext cx="632635" cy="1684386"/>
                <a:chOff x="20345400" y="8596306"/>
                <a:chExt cx="632635" cy="1684386"/>
              </a:xfrm>
            </p:grpSpPr>
            <p:sp>
              <p:nvSpPr>
                <p:cNvPr id="66"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67"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68"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69"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51" name="Group 50"/>
              <p:cNvGrpSpPr/>
              <p:nvPr/>
            </p:nvGrpSpPr>
            <p:grpSpPr>
              <a:xfrm>
                <a:off x="19812000" y="8462807"/>
                <a:ext cx="632635" cy="1684386"/>
                <a:chOff x="20345400" y="8596306"/>
                <a:chExt cx="632635" cy="1684386"/>
              </a:xfrm>
            </p:grpSpPr>
            <p:sp>
              <p:nvSpPr>
                <p:cNvPr id="62"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63"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64"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65"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52" name="Group 51"/>
              <p:cNvGrpSpPr/>
              <p:nvPr/>
            </p:nvGrpSpPr>
            <p:grpSpPr>
              <a:xfrm>
                <a:off x="20269200" y="8458200"/>
                <a:ext cx="632635" cy="1684386"/>
                <a:chOff x="20345400" y="8596306"/>
                <a:chExt cx="632635" cy="1684386"/>
              </a:xfrm>
            </p:grpSpPr>
            <p:sp>
              <p:nvSpPr>
                <p:cNvPr id="58"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59"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60"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61"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53" name="Group 52"/>
              <p:cNvGrpSpPr/>
              <p:nvPr/>
            </p:nvGrpSpPr>
            <p:grpSpPr>
              <a:xfrm>
                <a:off x="20726400" y="8458200"/>
                <a:ext cx="632635" cy="1684386"/>
                <a:chOff x="20345400" y="8596306"/>
                <a:chExt cx="632635" cy="1684386"/>
              </a:xfrm>
            </p:grpSpPr>
            <p:sp>
              <p:nvSpPr>
                <p:cNvPr id="54"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55"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56"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57"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grpSp>
        <p:nvGrpSpPr>
          <p:cNvPr id="90" name="Group 89"/>
          <p:cNvGrpSpPr/>
          <p:nvPr/>
        </p:nvGrpSpPr>
        <p:grpSpPr>
          <a:xfrm>
            <a:off x="4885745" y="4562245"/>
            <a:ext cx="4398264" cy="1230001"/>
            <a:chOff x="1600200" y="1219200"/>
            <a:chExt cx="4400205" cy="1230001"/>
          </a:xfrm>
        </p:grpSpPr>
        <p:grpSp>
          <p:nvGrpSpPr>
            <p:cNvPr id="91" name="Group 90"/>
            <p:cNvGrpSpPr/>
            <p:nvPr/>
          </p:nvGrpSpPr>
          <p:grpSpPr>
            <a:xfrm>
              <a:off x="1600200" y="1219200"/>
              <a:ext cx="1580798" cy="1230001"/>
              <a:chOff x="19354808" y="8458200"/>
              <a:chExt cx="2004227" cy="1688993"/>
            </a:xfrm>
          </p:grpSpPr>
          <p:grpSp>
            <p:nvGrpSpPr>
              <p:cNvPr id="113" name="Group 112"/>
              <p:cNvGrpSpPr/>
              <p:nvPr/>
            </p:nvGrpSpPr>
            <p:grpSpPr>
              <a:xfrm>
                <a:off x="19354808" y="8459146"/>
                <a:ext cx="632627" cy="1684386"/>
                <a:chOff x="20345408" y="8596306"/>
                <a:chExt cx="632627" cy="1684386"/>
              </a:xfrm>
            </p:grpSpPr>
            <p:sp>
              <p:nvSpPr>
                <p:cNvPr id="129"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0" name="Oval 63"/>
                <p:cNvSpPr>
                  <a:spLocks noChangeArrowheads="1"/>
                </p:cNvSpPr>
                <p:nvPr/>
              </p:nvSpPr>
              <p:spPr bwMode="auto">
                <a:xfrm>
                  <a:off x="20629563" y="9302643"/>
                  <a:ext cx="173037" cy="146157"/>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1" name="Oval 64"/>
                <p:cNvSpPr>
                  <a:spLocks noChangeArrowheads="1"/>
                </p:cNvSpPr>
                <p:nvPr/>
              </p:nvSpPr>
              <p:spPr bwMode="auto">
                <a:xfrm>
                  <a:off x="20345408"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2"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14" name="Group 113"/>
              <p:cNvGrpSpPr/>
              <p:nvPr/>
            </p:nvGrpSpPr>
            <p:grpSpPr>
              <a:xfrm>
                <a:off x="19812000" y="8462807"/>
                <a:ext cx="632635" cy="1684386"/>
                <a:chOff x="20345400" y="8596306"/>
                <a:chExt cx="632635" cy="1684386"/>
              </a:xfrm>
            </p:grpSpPr>
            <p:sp>
              <p:nvSpPr>
                <p:cNvPr id="125"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6" name="Oval 63"/>
                <p:cNvSpPr>
                  <a:spLocks noChangeArrowheads="1"/>
                </p:cNvSpPr>
                <p:nvPr/>
              </p:nvSpPr>
              <p:spPr bwMode="auto">
                <a:xfrm>
                  <a:off x="20629563" y="9302643"/>
                  <a:ext cx="173037" cy="146157"/>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7"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8"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15" name="Group 114"/>
              <p:cNvGrpSpPr/>
              <p:nvPr/>
            </p:nvGrpSpPr>
            <p:grpSpPr>
              <a:xfrm>
                <a:off x="20269200" y="8458200"/>
                <a:ext cx="632635" cy="1684386"/>
                <a:chOff x="20345400" y="8596306"/>
                <a:chExt cx="632635" cy="1684386"/>
              </a:xfrm>
            </p:grpSpPr>
            <p:sp>
              <p:nvSpPr>
                <p:cNvPr id="121"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2" name="Oval 63"/>
                <p:cNvSpPr>
                  <a:spLocks noChangeArrowheads="1"/>
                </p:cNvSpPr>
                <p:nvPr/>
              </p:nvSpPr>
              <p:spPr bwMode="auto">
                <a:xfrm>
                  <a:off x="20629563" y="9302643"/>
                  <a:ext cx="173037" cy="146157"/>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3"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4"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16" name="Group 115"/>
              <p:cNvGrpSpPr/>
              <p:nvPr/>
            </p:nvGrpSpPr>
            <p:grpSpPr>
              <a:xfrm>
                <a:off x="20726400" y="8458200"/>
                <a:ext cx="632635" cy="1684386"/>
                <a:chOff x="20345400" y="8596306"/>
                <a:chExt cx="632635" cy="1684386"/>
              </a:xfrm>
            </p:grpSpPr>
            <p:sp>
              <p:nvSpPr>
                <p:cNvPr id="117"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8" name="Oval 63"/>
                <p:cNvSpPr>
                  <a:spLocks noChangeArrowheads="1"/>
                </p:cNvSpPr>
                <p:nvPr/>
              </p:nvSpPr>
              <p:spPr bwMode="auto">
                <a:xfrm>
                  <a:off x="20629563" y="9302643"/>
                  <a:ext cx="173037" cy="146157"/>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9"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0"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nvGrpSpPr>
            <p:cNvPr id="92" name="Group 91"/>
            <p:cNvGrpSpPr/>
            <p:nvPr/>
          </p:nvGrpSpPr>
          <p:grpSpPr>
            <a:xfrm>
              <a:off x="4419600" y="1219200"/>
              <a:ext cx="1580805" cy="1230001"/>
              <a:chOff x="19354800" y="8458200"/>
              <a:chExt cx="2004235" cy="1688993"/>
            </a:xfrm>
          </p:grpSpPr>
          <p:grpSp>
            <p:nvGrpSpPr>
              <p:cNvPr id="93" name="Group 92"/>
              <p:cNvGrpSpPr/>
              <p:nvPr/>
            </p:nvGrpSpPr>
            <p:grpSpPr>
              <a:xfrm>
                <a:off x="19354800" y="8459146"/>
                <a:ext cx="632635" cy="1684386"/>
                <a:chOff x="20345400" y="8596306"/>
                <a:chExt cx="632635" cy="1684386"/>
              </a:xfrm>
            </p:grpSpPr>
            <p:sp>
              <p:nvSpPr>
                <p:cNvPr id="109"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0" name="Oval 63"/>
                <p:cNvSpPr>
                  <a:spLocks noChangeArrowheads="1"/>
                </p:cNvSpPr>
                <p:nvPr/>
              </p:nvSpPr>
              <p:spPr bwMode="auto">
                <a:xfrm>
                  <a:off x="20629563" y="9302643"/>
                  <a:ext cx="173037" cy="146157"/>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1"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12"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94" name="Group 93"/>
              <p:cNvGrpSpPr/>
              <p:nvPr/>
            </p:nvGrpSpPr>
            <p:grpSpPr>
              <a:xfrm>
                <a:off x="19812000" y="8462807"/>
                <a:ext cx="632635" cy="1684386"/>
                <a:chOff x="20345400" y="8596306"/>
                <a:chExt cx="632635" cy="1684386"/>
              </a:xfrm>
            </p:grpSpPr>
            <p:sp>
              <p:nvSpPr>
                <p:cNvPr id="105"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6" name="Oval 63"/>
                <p:cNvSpPr>
                  <a:spLocks noChangeArrowheads="1"/>
                </p:cNvSpPr>
                <p:nvPr/>
              </p:nvSpPr>
              <p:spPr bwMode="auto">
                <a:xfrm>
                  <a:off x="20629563" y="9302643"/>
                  <a:ext cx="173037" cy="146157"/>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7"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8"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95" name="Group 94"/>
              <p:cNvGrpSpPr/>
              <p:nvPr/>
            </p:nvGrpSpPr>
            <p:grpSpPr>
              <a:xfrm>
                <a:off x="20269200" y="8458200"/>
                <a:ext cx="632635" cy="1684386"/>
                <a:chOff x="20345400" y="8596306"/>
                <a:chExt cx="632635" cy="1684386"/>
              </a:xfrm>
            </p:grpSpPr>
            <p:sp>
              <p:nvSpPr>
                <p:cNvPr id="101"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2" name="Oval 63"/>
                <p:cNvSpPr>
                  <a:spLocks noChangeArrowheads="1"/>
                </p:cNvSpPr>
                <p:nvPr/>
              </p:nvSpPr>
              <p:spPr bwMode="auto">
                <a:xfrm>
                  <a:off x="20629563" y="9302643"/>
                  <a:ext cx="173037" cy="146157"/>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3"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4"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96" name="Group 95"/>
              <p:cNvGrpSpPr/>
              <p:nvPr/>
            </p:nvGrpSpPr>
            <p:grpSpPr>
              <a:xfrm>
                <a:off x="20726400" y="8458200"/>
                <a:ext cx="632635" cy="1684386"/>
                <a:chOff x="20345400" y="8596306"/>
                <a:chExt cx="632635" cy="1684386"/>
              </a:xfrm>
            </p:grpSpPr>
            <p:sp>
              <p:nvSpPr>
                <p:cNvPr id="97"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98" name="Oval 63"/>
                <p:cNvSpPr>
                  <a:spLocks noChangeArrowheads="1"/>
                </p:cNvSpPr>
                <p:nvPr/>
              </p:nvSpPr>
              <p:spPr bwMode="auto">
                <a:xfrm>
                  <a:off x="20629563" y="9302643"/>
                  <a:ext cx="173037" cy="146157"/>
                </a:xfrm>
                <a:prstGeom prst="ellipse">
                  <a:avLst/>
                </a:prstGeom>
                <a:solidFill>
                  <a:schemeClr val="accent1"/>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99"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00"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grpSp>
        <p:nvGrpSpPr>
          <p:cNvPr id="4" name="Group 3"/>
          <p:cNvGrpSpPr/>
          <p:nvPr/>
        </p:nvGrpSpPr>
        <p:grpSpPr>
          <a:xfrm>
            <a:off x="4885745" y="4562245"/>
            <a:ext cx="4400205" cy="1230001"/>
            <a:chOff x="1600200" y="1219200"/>
            <a:chExt cx="4400205" cy="1230001"/>
          </a:xfrm>
        </p:grpSpPr>
        <p:grpSp>
          <p:nvGrpSpPr>
            <p:cNvPr id="5" name="Group 4"/>
            <p:cNvGrpSpPr/>
            <p:nvPr/>
          </p:nvGrpSpPr>
          <p:grpSpPr>
            <a:xfrm>
              <a:off x="1600200" y="1219200"/>
              <a:ext cx="1580798" cy="1230001"/>
              <a:chOff x="19354808" y="8458200"/>
              <a:chExt cx="2004227" cy="1688993"/>
            </a:xfrm>
          </p:grpSpPr>
          <p:grpSp>
            <p:nvGrpSpPr>
              <p:cNvPr id="27" name="Group 26"/>
              <p:cNvGrpSpPr/>
              <p:nvPr/>
            </p:nvGrpSpPr>
            <p:grpSpPr>
              <a:xfrm>
                <a:off x="19354808" y="8459146"/>
                <a:ext cx="632627" cy="1684386"/>
                <a:chOff x="20345408" y="8596306"/>
                <a:chExt cx="632627" cy="1684386"/>
              </a:xfrm>
            </p:grpSpPr>
            <p:sp>
              <p:nvSpPr>
                <p:cNvPr id="43"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44"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45" name="Oval 64"/>
                <p:cNvSpPr>
                  <a:spLocks noChangeArrowheads="1"/>
                </p:cNvSpPr>
                <p:nvPr/>
              </p:nvSpPr>
              <p:spPr bwMode="auto">
                <a:xfrm>
                  <a:off x="20345408"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46"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8" name="Group 27"/>
              <p:cNvGrpSpPr/>
              <p:nvPr/>
            </p:nvGrpSpPr>
            <p:grpSpPr>
              <a:xfrm>
                <a:off x="19812000" y="8462807"/>
                <a:ext cx="632635" cy="1684386"/>
                <a:chOff x="20345400" y="8596306"/>
                <a:chExt cx="632635" cy="1684386"/>
              </a:xfrm>
            </p:grpSpPr>
            <p:sp>
              <p:nvSpPr>
                <p:cNvPr id="39"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40"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41"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42"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9" name="Group 28"/>
              <p:cNvGrpSpPr/>
              <p:nvPr/>
            </p:nvGrpSpPr>
            <p:grpSpPr>
              <a:xfrm>
                <a:off x="20269200" y="8458200"/>
                <a:ext cx="632635" cy="1684386"/>
                <a:chOff x="20345400" y="8596306"/>
                <a:chExt cx="632635" cy="1684386"/>
              </a:xfrm>
            </p:grpSpPr>
            <p:sp>
              <p:nvSpPr>
                <p:cNvPr id="35"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36"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37"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38"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30" name="Group 29"/>
              <p:cNvGrpSpPr/>
              <p:nvPr/>
            </p:nvGrpSpPr>
            <p:grpSpPr>
              <a:xfrm>
                <a:off x="20726400" y="8458200"/>
                <a:ext cx="632635" cy="1684386"/>
                <a:chOff x="20345400" y="8596306"/>
                <a:chExt cx="632635" cy="1684386"/>
              </a:xfrm>
            </p:grpSpPr>
            <p:sp>
              <p:nvSpPr>
                <p:cNvPr id="31"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32"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33"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34"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nvGrpSpPr>
            <p:cNvPr id="6" name="Group 5"/>
            <p:cNvGrpSpPr/>
            <p:nvPr/>
          </p:nvGrpSpPr>
          <p:grpSpPr>
            <a:xfrm>
              <a:off x="4419600" y="1219200"/>
              <a:ext cx="1580805" cy="1230001"/>
              <a:chOff x="19354800" y="8458200"/>
              <a:chExt cx="2004235" cy="1688993"/>
            </a:xfrm>
          </p:grpSpPr>
          <p:grpSp>
            <p:nvGrpSpPr>
              <p:cNvPr id="7" name="Group 6"/>
              <p:cNvGrpSpPr/>
              <p:nvPr/>
            </p:nvGrpSpPr>
            <p:grpSpPr>
              <a:xfrm>
                <a:off x="19354800" y="8459146"/>
                <a:ext cx="632635" cy="1684386"/>
                <a:chOff x="20345400" y="8596306"/>
                <a:chExt cx="632635" cy="1684386"/>
              </a:xfrm>
            </p:grpSpPr>
            <p:sp>
              <p:nvSpPr>
                <p:cNvPr id="23"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6"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8" name="Group 7"/>
              <p:cNvGrpSpPr/>
              <p:nvPr/>
            </p:nvGrpSpPr>
            <p:grpSpPr>
              <a:xfrm>
                <a:off x="19812000" y="8462807"/>
                <a:ext cx="632635" cy="1684386"/>
                <a:chOff x="20345400" y="8596306"/>
                <a:chExt cx="632635" cy="1684386"/>
              </a:xfrm>
            </p:grpSpPr>
            <p:sp>
              <p:nvSpPr>
                <p:cNvPr id="19"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0"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1"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2"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9" name="Group 8"/>
              <p:cNvGrpSpPr/>
              <p:nvPr/>
            </p:nvGrpSpPr>
            <p:grpSpPr>
              <a:xfrm>
                <a:off x="20269200" y="8458200"/>
                <a:ext cx="632635" cy="1684386"/>
                <a:chOff x="20345400" y="8596306"/>
                <a:chExt cx="632635" cy="1684386"/>
              </a:xfrm>
            </p:grpSpPr>
            <p:sp>
              <p:nvSpPr>
                <p:cNvPr id="15"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8"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0" name="Group 9"/>
              <p:cNvGrpSpPr/>
              <p:nvPr/>
            </p:nvGrpSpPr>
            <p:grpSpPr>
              <a:xfrm>
                <a:off x="20726400" y="8458200"/>
                <a:ext cx="632635" cy="1684386"/>
                <a:chOff x="20345400" y="8596306"/>
                <a:chExt cx="632635" cy="1684386"/>
              </a:xfrm>
            </p:grpSpPr>
            <p:sp>
              <p:nvSpPr>
                <p:cNvPr id="11"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2"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3"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sp>
        <p:nvSpPr>
          <p:cNvPr id="133" name="TextBox 132"/>
          <p:cNvSpPr txBox="1"/>
          <p:nvPr/>
        </p:nvSpPr>
        <p:spPr>
          <a:xfrm>
            <a:off x="6918916" y="4916430"/>
            <a:ext cx="788999" cy="1200329"/>
          </a:xfrm>
          <a:prstGeom prst="rect">
            <a:avLst/>
          </a:prstGeom>
          <a:noFill/>
        </p:spPr>
        <p:txBody>
          <a:bodyPr wrap="none" rtlCol="0">
            <a:spAutoFit/>
          </a:bodyPr>
          <a:lstStyle/>
          <a:p>
            <a:r>
              <a:rPr lang="en-US" sz="5000" dirty="0"/>
              <a:t>.…</a:t>
            </a:r>
          </a:p>
          <a:p>
            <a:r>
              <a:rPr lang="en-US" sz="2200" dirty="0"/>
              <a:t>(333)</a:t>
            </a:r>
          </a:p>
        </p:txBody>
      </p:sp>
      <p:grpSp>
        <p:nvGrpSpPr>
          <p:cNvPr id="135" name="Group 134"/>
          <p:cNvGrpSpPr/>
          <p:nvPr/>
        </p:nvGrpSpPr>
        <p:grpSpPr>
          <a:xfrm>
            <a:off x="4885745" y="2195117"/>
            <a:ext cx="4400205" cy="1230001"/>
            <a:chOff x="1600200" y="1219200"/>
            <a:chExt cx="4400205" cy="1230001"/>
          </a:xfrm>
        </p:grpSpPr>
        <p:grpSp>
          <p:nvGrpSpPr>
            <p:cNvPr id="136" name="Group 135"/>
            <p:cNvGrpSpPr/>
            <p:nvPr/>
          </p:nvGrpSpPr>
          <p:grpSpPr>
            <a:xfrm>
              <a:off x="1600200" y="1219200"/>
              <a:ext cx="1580798" cy="1230001"/>
              <a:chOff x="19354808" y="8458200"/>
              <a:chExt cx="2004227" cy="1688993"/>
            </a:xfrm>
          </p:grpSpPr>
          <p:grpSp>
            <p:nvGrpSpPr>
              <p:cNvPr id="158" name="Group 157"/>
              <p:cNvGrpSpPr/>
              <p:nvPr/>
            </p:nvGrpSpPr>
            <p:grpSpPr>
              <a:xfrm>
                <a:off x="19354808" y="8459146"/>
                <a:ext cx="632627" cy="1684386"/>
                <a:chOff x="20345408" y="8596306"/>
                <a:chExt cx="632627" cy="1684386"/>
              </a:xfrm>
            </p:grpSpPr>
            <p:sp>
              <p:nvSpPr>
                <p:cNvPr id="174"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5"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6" name="Oval 64"/>
                <p:cNvSpPr>
                  <a:spLocks noChangeArrowheads="1"/>
                </p:cNvSpPr>
                <p:nvPr/>
              </p:nvSpPr>
              <p:spPr bwMode="auto">
                <a:xfrm>
                  <a:off x="20345408"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7"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59" name="Group 158"/>
              <p:cNvGrpSpPr/>
              <p:nvPr/>
            </p:nvGrpSpPr>
            <p:grpSpPr>
              <a:xfrm>
                <a:off x="19812000" y="8462807"/>
                <a:ext cx="632635" cy="1684386"/>
                <a:chOff x="20345400" y="8596306"/>
                <a:chExt cx="632635" cy="1684386"/>
              </a:xfrm>
            </p:grpSpPr>
            <p:sp>
              <p:nvSpPr>
                <p:cNvPr id="170"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1"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2"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73"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60" name="Group 159"/>
              <p:cNvGrpSpPr/>
              <p:nvPr/>
            </p:nvGrpSpPr>
            <p:grpSpPr>
              <a:xfrm>
                <a:off x="20269200" y="8458200"/>
                <a:ext cx="632635" cy="1684386"/>
                <a:chOff x="20345400" y="8596306"/>
                <a:chExt cx="632635" cy="1684386"/>
              </a:xfrm>
            </p:grpSpPr>
            <p:sp>
              <p:nvSpPr>
                <p:cNvPr id="166"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7"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8"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9"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61" name="Group 160"/>
              <p:cNvGrpSpPr/>
              <p:nvPr/>
            </p:nvGrpSpPr>
            <p:grpSpPr>
              <a:xfrm>
                <a:off x="20726400" y="8458200"/>
                <a:ext cx="632635" cy="1684386"/>
                <a:chOff x="20345400" y="8596306"/>
                <a:chExt cx="632635" cy="1684386"/>
              </a:xfrm>
            </p:grpSpPr>
            <p:sp>
              <p:nvSpPr>
                <p:cNvPr id="162"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3"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4"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65"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nvGrpSpPr>
            <p:cNvPr id="137" name="Group 136"/>
            <p:cNvGrpSpPr/>
            <p:nvPr/>
          </p:nvGrpSpPr>
          <p:grpSpPr>
            <a:xfrm>
              <a:off x="4419600" y="1219200"/>
              <a:ext cx="1580805" cy="1230001"/>
              <a:chOff x="19354800" y="8458200"/>
              <a:chExt cx="2004235" cy="1688993"/>
            </a:xfrm>
          </p:grpSpPr>
          <p:grpSp>
            <p:nvGrpSpPr>
              <p:cNvPr id="138" name="Group 137"/>
              <p:cNvGrpSpPr/>
              <p:nvPr/>
            </p:nvGrpSpPr>
            <p:grpSpPr>
              <a:xfrm>
                <a:off x="19354800" y="8459146"/>
                <a:ext cx="632635" cy="1684386"/>
                <a:chOff x="20345400" y="8596306"/>
                <a:chExt cx="632635" cy="1684386"/>
              </a:xfrm>
            </p:grpSpPr>
            <p:sp>
              <p:nvSpPr>
                <p:cNvPr id="154"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5"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6"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7"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39" name="Group 138"/>
              <p:cNvGrpSpPr/>
              <p:nvPr/>
            </p:nvGrpSpPr>
            <p:grpSpPr>
              <a:xfrm>
                <a:off x="19812000" y="8462807"/>
                <a:ext cx="632635" cy="1684386"/>
                <a:chOff x="20345400" y="8596306"/>
                <a:chExt cx="632635" cy="1684386"/>
              </a:xfrm>
            </p:grpSpPr>
            <p:sp>
              <p:nvSpPr>
                <p:cNvPr id="150"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1"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2"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53"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40" name="Group 139"/>
              <p:cNvGrpSpPr/>
              <p:nvPr/>
            </p:nvGrpSpPr>
            <p:grpSpPr>
              <a:xfrm>
                <a:off x="20269200" y="8458200"/>
                <a:ext cx="632635" cy="1684386"/>
                <a:chOff x="20345400" y="8596306"/>
                <a:chExt cx="632635" cy="1684386"/>
              </a:xfrm>
            </p:grpSpPr>
            <p:sp>
              <p:nvSpPr>
                <p:cNvPr id="146"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7"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8"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9"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141" name="Group 140"/>
              <p:cNvGrpSpPr/>
              <p:nvPr/>
            </p:nvGrpSpPr>
            <p:grpSpPr>
              <a:xfrm>
                <a:off x="20726400" y="8458200"/>
                <a:ext cx="632635" cy="1684386"/>
                <a:chOff x="20345400" y="8596306"/>
                <a:chExt cx="632635" cy="1684386"/>
              </a:xfrm>
            </p:grpSpPr>
            <p:sp>
              <p:nvSpPr>
                <p:cNvPr id="142" name="Oval 64"/>
                <p:cNvSpPr>
                  <a:spLocks noChangeArrowheads="1"/>
                </p:cNvSpPr>
                <p:nvPr/>
              </p:nvSpPr>
              <p:spPr bwMode="auto">
                <a:xfrm>
                  <a:off x="20804998" y="8596306"/>
                  <a:ext cx="173037" cy="166694"/>
                </a:xfrm>
                <a:prstGeom prst="ellipse">
                  <a:avLst/>
                </a:prstGeom>
                <a:solidFill>
                  <a:schemeClr val="accent1"/>
                </a:solidFill>
                <a:ln w="9525">
                  <a:solidFill>
                    <a:schemeClr val="accent1"/>
                  </a:solidFill>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3" name="Oval 63"/>
                <p:cNvSpPr>
                  <a:spLocks noChangeArrowheads="1"/>
                </p:cNvSpPr>
                <p:nvPr/>
              </p:nvSpPr>
              <p:spPr bwMode="auto">
                <a:xfrm>
                  <a:off x="20629563" y="9302643"/>
                  <a:ext cx="173037" cy="146157"/>
                </a:xfrm>
                <a:prstGeom prst="ellipse">
                  <a:avLst/>
                </a:prstGeom>
                <a:solidFill>
                  <a:schemeClr val="accent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4" name="Oval 64"/>
                <p:cNvSpPr>
                  <a:spLocks noChangeArrowheads="1"/>
                </p:cNvSpPr>
                <p:nvPr/>
              </p:nvSpPr>
              <p:spPr bwMode="auto">
                <a:xfrm>
                  <a:off x="20345400" y="10109237"/>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B/>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145" name="Oval 63"/>
                <p:cNvSpPr>
                  <a:spLocks noChangeArrowheads="1"/>
                </p:cNvSpPr>
                <p:nvPr/>
              </p:nvSpPr>
              <p:spPr bwMode="auto">
                <a:xfrm>
                  <a:off x="20726400" y="9747289"/>
                  <a:ext cx="171450" cy="171455"/>
                </a:xfrm>
                <a:prstGeom prst="ellipse">
                  <a:avLst/>
                </a:prstGeom>
                <a:solidFill>
                  <a:schemeClr val="bg1">
                    <a:lumMod val="75000"/>
                  </a:schemeClr>
                </a:solidFill>
                <a:ln w="9525">
                  <a:round/>
                  <a:headEnd/>
                  <a:tailEnd/>
                </a:ln>
                <a:effectLst/>
                <a:scene3d>
                  <a:camera prst="legacyPerspectiveTopRight">
                    <a:rot lat="0" lon="1200000" rev="0"/>
                  </a:camera>
                  <a:lightRig rig="legacyFlat3" dir="b"/>
                </a:scene3d>
                <a:sp3d extrusionH="1270000" prstMaterial="legacyMatte">
                  <a:bevelT/>
                  <a:extrusionClr>
                    <a:schemeClr val="bg1">
                      <a:lumMod val="75000"/>
                    </a:schemeClr>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grpSp>
        <p:nvGrpSpPr>
          <p:cNvPr id="221" name="Group 220"/>
          <p:cNvGrpSpPr/>
          <p:nvPr/>
        </p:nvGrpSpPr>
        <p:grpSpPr>
          <a:xfrm>
            <a:off x="4889402" y="2196394"/>
            <a:ext cx="4400205" cy="1230001"/>
            <a:chOff x="1600200" y="1219200"/>
            <a:chExt cx="4400205" cy="1230001"/>
          </a:xfrm>
        </p:grpSpPr>
        <p:grpSp>
          <p:nvGrpSpPr>
            <p:cNvPr id="222" name="Group 221"/>
            <p:cNvGrpSpPr/>
            <p:nvPr/>
          </p:nvGrpSpPr>
          <p:grpSpPr>
            <a:xfrm>
              <a:off x="1600200" y="1219200"/>
              <a:ext cx="1580798" cy="1230001"/>
              <a:chOff x="19354808" y="8458200"/>
              <a:chExt cx="2004227" cy="1688993"/>
            </a:xfrm>
          </p:grpSpPr>
          <p:grpSp>
            <p:nvGrpSpPr>
              <p:cNvPr id="244" name="Group 243"/>
              <p:cNvGrpSpPr/>
              <p:nvPr/>
            </p:nvGrpSpPr>
            <p:grpSpPr>
              <a:xfrm>
                <a:off x="19354808" y="8459146"/>
                <a:ext cx="632627" cy="1684386"/>
                <a:chOff x="20345408" y="8596306"/>
                <a:chExt cx="632627" cy="1684386"/>
              </a:xfrm>
            </p:grpSpPr>
            <p:sp>
              <p:nvSpPr>
                <p:cNvPr id="260"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61"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62" name="Oval 64"/>
                <p:cNvSpPr>
                  <a:spLocks noChangeArrowheads="1"/>
                </p:cNvSpPr>
                <p:nvPr/>
              </p:nvSpPr>
              <p:spPr bwMode="auto">
                <a:xfrm>
                  <a:off x="20345408"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63"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45" name="Group 244"/>
              <p:cNvGrpSpPr/>
              <p:nvPr/>
            </p:nvGrpSpPr>
            <p:grpSpPr>
              <a:xfrm>
                <a:off x="19812000" y="8462807"/>
                <a:ext cx="632635" cy="1684386"/>
                <a:chOff x="20345400" y="8596306"/>
                <a:chExt cx="632635" cy="1684386"/>
              </a:xfrm>
            </p:grpSpPr>
            <p:sp>
              <p:nvSpPr>
                <p:cNvPr id="256"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7"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8"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9"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46" name="Group 245"/>
              <p:cNvGrpSpPr/>
              <p:nvPr/>
            </p:nvGrpSpPr>
            <p:grpSpPr>
              <a:xfrm>
                <a:off x="20269200" y="8458200"/>
                <a:ext cx="632635" cy="1684386"/>
                <a:chOff x="20345400" y="8596306"/>
                <a:chExt cx="632635" cy="1684386"/>
              </a:xfrm>
            </p:grpSpPr>
            <p:sp>
              <p:nvSpPr>
                <p:cNvPr id="252"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3"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4"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5"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47" name="Group 246"/>
              <p:cNvGrpSpPr/>
              <p:nvPr/>
            </p:nvGrpSpPr>
            <p:grpSpPr>
              <a:xfrm>
                <a:off x="20726400" y="8458200"/>
                <a:ext cx="632635" cy="1684386"/>
                <a:chOff x="20345400" y="8596306"/>
                <a:chExt cx="632635" cy="1684386"/>
              </a:xfrm>
            </p:grpSpPr>
            <p:sp>
              <p:nvSpPr>
                <p:cNvPr id="248"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9"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0"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51"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nvGrpSpPr>
            <p:cNvPr id="223" name="Group 222"/>
            <p:cNvGrpSpPr/>
            <p:nvPr/>
          </p:nvGrpSpPr>
          <p:grpSpPr>
            <a:xfrm>
              <a:off x="4419600" y="1219200"/>
              <a:ext cx="1580805" cy="1230001"/>
              <a:chOff x="19354800" y="8458200"/>
              <a:chExt cx="2004235" cy="1688993"/>
            </a:xfrm>
          </p:grpSpPr>
          <p:grpSp>
            <p:nvGrpSpPr>
              <p:cNvPr id="224" name="Group 223"/>
              <p:cNvGrpSpPr/>
              <p:nvPr/>
            </p:nvGrpSpPr>
            <p:grpSpPr>
              <a:xfrm>
                <a:off x="19354800" y="8459146"/>
                <a:ext cx="632635" cy="1684386"/>
                <a:chOff x="20345400" y="8596306"/>
                <a:chExt cx="632635" cy="1684386"/>
              </a:xfrm>
            </p:grpSpPr>
            <p:sp>
              <p:nvSpPr>
                <p:cNvPr id="240"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1"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2"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43"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25" name="Group 224"/>
              <p:cNvGrpSpPr/>
              <p:nvPr/>
            </p:nvGrpSpPr>
            <p:grpSpPr>
              <a:xfrm>
                <a:off x="19812000" y="8462807"/>
                <a:ext cx="632635" cy="1684386"/>
                <a:chOff x="20345400" y="8596306"/>
                <a:chExt cx="632635" cy="1684386"/>
              </a:xfrm>
            </p:grpSpPr>
            <p:sp>
              <p:nvSpPr>
                <p:cNvPr id="236"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7"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8"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9"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26" name="Group 225"/>
              <p:cNvGrpSpPr/>
              <p:nvPr/>
            </p:nvGrpSpPr>
            <p:grpSpPr>
              <a:xfrm>
                <a:off x="20269200" y="8458200"/>
                <a:ext cx="632635" cy="1684386"/>
                <a:chOff x="20345400" y="8596306"/>
                <a:chExt cx="632635" cy="1684386"/>
              </a:xfrm>
            </p:grpSpPr>
            <p:sp>
              <p:nvSpPr>
                <p:cNvPr id="232"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3"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4"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5"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nvGrpSpPr>
              <p:cNvPr id="227" name="Group 226"/>
              <p:cNvGrpSpPr/>
              <p:nvPr/>
            </p:nvGrpSpPr>
            <p:grpSpPr>
              <a:xfrm>
                <a:off x="20726400" y="8458200"/>
                <a:ext cx="632635" cy="1684386"/>
                <a:chOff x="20345400" y="8596306"/>
                <a:chExt cx="632635" cy="1684386"/>
              </a:xfrm>
            </p:grpSpPr>
            <p:sp>
              <p:nvSpPr>
                <p:cNvPr id="228" name="Oval 64"/>
                <p:cNvSpPr>
                  <a:spLocks noChangeArrowheads="1"/>
                </p:cNvSpPr>
                <p:nvPr/>
              </p:nvSpPr>
              <p:spPr bwMode="auto">
                <a:xfrm>
                  <a:off x="20804998" y="8596306"/>
                  <a:ext cx="173037" cy="166694"/>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w="0" h="0" prst="angle"/>
                  <a:bevelB/>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29" name="Oval 63"/>
                <p:cNvSpPr>
                  <a:spLocks noChangeArrowheads="1"/>
                </p:cNvSpPr>
                <p:nvPr/>
              </p:nvSpPr>
              <p:spPr bwMode="auto">
                <a:xfrm>
                  <a:off x="20629563" y="9302643"/>
                  <a:ext cx="173037" cy="146157"/>
                </a:xfrm>
                <a:prstGeom prst="ellipse">
                  <a:avLst/>
                </a:prstGeom>
                <a:solidFill>
                  <a:schemeClr val="bg2"/>
                </a:solidFill>
                <a:ln w="9525">
                  <a:round/>
                  <a:headEnd/>
                  <a:tailEnd/>
                </a:ln>
                <a:effectLst/>
                <a:scene3d>
                  <a:camera prst="legacyPerspectiveTopRight" fov="2700000">
                    <a:rot lat="17099997" lon="21593999" rev="0"/>
                  </a:camera>
                  <a:lightRig rig="legacyFlat3" dir="b">
                    <a:rot lat="0" lon="0" rev="5400000"/>
                  </a:lightRig>
                </a:scene3d>
                <a:sp3d extrusionH="1270000" prstMaterial="legacyMatte">
                  <a:bevelT/>
                  <a:bevelB w="0" h="0" prst="angle"/>
                  <a:extrusionClr>
                    <a:schemeClr val="bg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0" name="Oval 64"/>
                <p:cNvSpPr>
                  <a:spLocks noChangeArrowheads="1"/>
                </p:cNvSpPr>
                <p:nvPr/>
              </p:nvSpPr>
              <p:spPr bwMode="auto">
                <a:xfrm>
                  <a:off x="20345400" y="10109237"/>
                  <a:ext cx="171450" cy="171455"/>
                </a:xfrm>
                <a:prstGeom prst="ellipse">
                  <a:avLst/>
                </a:prstGeom>
                <a:solidFill>
                  <a:schemeClr val="accent1"/>
                </a:solidFill>
                <a:ln w="9525">
                  <a:round/>
                  <a:headEnd/>
                  <a:tailEnd/>
                </a:ln>
                <a:effectLst/>
                <a:scene3d>
                  <a:camera prst="legacyPerspectiveTopRight">
                    <a:rot lat="0" lon="1200000" rev="0"/>
                  </a:camera>
                  <a:lightRig rig="legacyFlat3" dir="b"/>
                </a:scene3d>
                <a:sp3d extrusionH="1270000" prstMaterial="legacyMatte">
                  <a:bevelB/>
                  <a:extrusionClr>
                    <a:schemeClr val="accent1"/>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sp>
              <p:nvSpPr>
                <p:cNvPr id="231" name="Oval 63"/>
                <p:cNvSpPr>
                  <a:spLocks noChangeArrowheads="1"/>
                </p:cNvSpPr>
                <p:nvPr/>
              </p:nvSpPr>
              <p:spPr bwMode="auto">
                <a:xfrm>
                  <a:off x="20726400" y="9747289"/>
                  <a:ext cx="171450" cy="171455"/>
                </a:xfrm>
                <a:prstGeom prst="ellipse">
                  <a:avLst/>
                </a:prstGeom>
                <a:solidFill>
                  <a:schemeClr val="accent2"/>
                </a:solidFill>
                <a:ln w="9525">
                  <a:round/>
                  <a:headEnd/>
                  <a:tailEnd/>
                </a:ln>
                <a:effectLst/>
                <a:scene3d>
                  <a:camera prst="legacyPerspectiveTopRight">
                    <a:rot lat="0" lon="1200000" rev="0"/>
                  </a:camera>
                  <a:lightRig rig="legacyFlat3" dir="b"/>
                </a:scene3d>
                <a:sp3d extrusionH="1270000" prstMaterial="legacyMatte">
                  <a:bevelT/>
                  <a:extrusionClr>
                    <a:schemeClr val="accent2"/>
                  </a:extrusionClr>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flatTx/>
                </a:bodyPr>
                <a:lstStyle/>
                <a:p>
                  <a:pPr defTabSz="914363" fontAlgn="base">
                    <a:spcBef>
                      <a:spcPct val="0"/>
                    </a:spcBef>
                    <a:spcAft>
                      <a:spcPct val="0"/>
                    </a:spcAft>
                  </a:pPr>
                  <a:endParaRPr lang="en-US" sz="2000">
                    <a:solidFill>
                      <a:srgbClr val="000000"/>
                    </a:solidFill>
                    <a:latin typeface="Comic Sans MS" pitchFamily="66" charset="0"/>
                    <a:cs typeface="Arial" pitchFamily="34" charset="0"/>
                  </a:endParaRPr>
                </a:p>
              </p:txBody>
            </p:sp>
          </p:grpSp>
        </p:grpSp>
      </p:grpSp>
      <p:sp>
        <p:nvSpPr>
          <p:cNvPr id="264" name="TextBox 263"/>
          <p:cNvSpPr txBox="1"/>
          <p:nvPr/>
        </p:nvSpPr>
        <p:spPr>
          <a:xfrm>
            <a:off x="6922573" y="2549301"/>
            <a:ext cx="788999" cy="1200329"/>
          </a:xfrm>
          <a:prstGeom prst="rect">
            <a:avLst/>
          </a:prstGeom>
          <a:noFill/>
        </p:spPr>
        <p:txBody>
          <a:bodyPr wrap="none" rtlCol="0">
            <a:spAutoFit/>
          </a:bodyPr>
          <a:lstStyle/>
          <a:p>
            <a:r>
              <a:rPr lang="en-US" sz="5000" dirty="0"/>
              <a:t>.…</a:t>
            </a:r>
          </a:p>
          <a:p>
            <a:r>
              <a:rPr lang="en-US" sz="2200" dirty="0"/>
              <a:t>(333)</a:t>
            </a:r>
          </a:p>
        </p:txBody>
      </p:sp>
      <p:sp>
        <p:nvSpPr>
          <p:cNvPr id="266" name="TextBox 265"/>
          <p:cNvSpPr txBox="1"/>
          <p:nvPr/>
        </p:nvSpPr>
        <p:spPr>
          <a:xfrm>
            <a:off x="7711572" y="6778144"/>
            <a:ext cx="4913194" cy="421526"/>
          </a:xfrm>
          <a:prstGeom prst="rect">
            <a:avLst/>
          </a:prstGeom>
          <a:noFill/>
        </p:spPr>
        <p:txBody>
          <a:bodyPr wrap="square" rtlCol="0">
            <a:spAutoFit/>
          </a:bodyPr>
          <a:lstStyle/>
          <a:p>
            <a:r>
              <a:rPr lang="en-US" kern="0" dirty="0" err="1" smtClean="0">
                <a:ea typeface="ＭＳ Ｐゴシック" pitchFamily="1" charset="-128"/>
                <a:cs typeface="Calibri" pitchFamily="34" charset="0"/>
              </a:rPr>
              <a:t>Reens</a:t>
            </a:r>
            <a:r>
              <a:rPr lang="en-US" kern="0" dirty="0" smtClean="0">
                <a:ea typeface="ＭＳ Ｐゴシック" pitchFamily="1" charset="-128"/>
                <a:cs typeface="Calibri" pitchFamily="34" charset="0"/>
              </a:rPr>
              <a:t>, Wu </a:t>
            </a:r>
            <a:r>
              <a:rPr lang="en-US" kern="0" dirty="0">
                <a:ea typeface="ＭＳ Ｐゴシック" pitchFamily="1" charset="-128"/>
                <a:cs typeface="Calibri" pitchFamily="34" charset="0"/>
              </a:rPr>
              <a:t>et al, in preparation</a:t>
            </a:r>
          </a:p>
        </p:txBody>
      </p:sp>
    </p:spTree>
    <p:extLst>
      <p:ext uri="{BB962C8B-B14F-4D97-AF65-F5344CB8AC3E}">
        <p14:creationId xmlns:p14="http://schemas.microsoft.com/office/powerpoint/2010/main" val="369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Deceleration Strategy</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862682" y="2047694"/>
            <a:ext cx="5631809" cy="4942996"/>
          </a:xfrm>
        </p:spPr>
      </p:pic>
      <p:sp>
        <p:nvSpPr>
          <p:cNvPr id="5" name="Content Placeholder 2"/>
          <p:cNvSpPr txBox="1">
            <a:spLocks/>
          </p:cNvSpPr>
          <p:nvPr/>
        </p:nvSpPr>
        <p:spPr>
          <a:xfrm>
            <a:off x="804672" y="1947672"/>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F </a:t>
            </a:r>
            <a:r>
              <a:rPr lang="en-US" dirty="0"/>
              <a:t>Results:</a:t>
            </a:r>
          </a:p>
        </p:txBody>
      </p:sp>
      <p:grpSp>
        <p:nvGrpSpPr>
          <p:cNvPr id="27" name="Group 26"/>
          <p:cNvGrpSpPr/>
          <p:nvPr/>
        </p:nvGrpSpPr>
        <p:grpSpPr>
          <a:xfrm>
            <a:off x="2651919" y="1600200"/>
            <a:ext cx="5729712" cy="5606568"/>
            <a:chOff x="2740460" y="1716256"/>
            <a:chExt cx="5729712" cy="5606568"/>
          </a:xfrm>
        </p:grpSpPr>
        <p:sp>
          <p:nvSpPr>
            <p:cNvPr id="6" name="Rectangle 5"/>
            <p:cNvSpPr/>
            <p:nvPr/>
          </p:nvSpPr>
          <p:spPr>
            <a:xfrm>
              <a:off x="6610151" y="2428128"/>
              <a:ext cx="632012" cy="2099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450119" y="2019479"/>
              <a:ext cx="2571219" cy="39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530799" y="1725894"/>
              <a:ext cx="1261035" cy="750718"/>
            </a:xfrm>
            <a:prstGeom prst="rect">
              <a:avLst/>
            </a:prstGeom>
            <a:noFill/>
          </p:spPr>
          <p:txBody>
            <a:bodyPr wrap="square" rtlCol="0">
              <a:spAutoFit/>
            </a:bodyPr>
            <a:lstStyle/>
            <a:p>
              <a:pPr algn="ctr"/>
              <a:r>
                <a:rPr lang="en-US" dirty="0"/>
                <a:t>Final Speed</a:t>
              </a:r>
            </a:p>
          </p:txBody>
        </p:sp>
        <p:sp>
          <p:nvSpPr>
            <p:cNvPr id="10" name="TextBox 9"/>
            <p:cNvSpPr txBox="1"/>
            <p:nvPr/>
          </p:nvSpPr>
          <p:spPr>
            <a:xfrm>
              <a:off x="6782566" y="1716256"/>
              <a:ext cx="1687606" cy="750718"/>
            </a:xfrm>
            <a:prstGeom prst="rect">
              <a:avLst/>
            </a:prstGeom>
            <a:noFill/>
          </p:spPr>
          <p:txBody>
            <a:bodyPr wrap="square" rtlCol="0">
              <a:spAutoFit/>
            </a:bodyPr>
            <a:lstStyle/>
            <a:p>
              <a:pPr algn="ctr"/>
              <a:r>
                <a:rPr lang="en-US" dirty="0"/>
                <a:t>Observed Improvement</a:t>
              </a:r>
            </a:p>
          </p:txBody>
        </p:sp>
        <p:sp>
          <p:nvSpPr>
            <p:cNvPr id="11" name="TextBox 10"/>
            <p:cNvSpPr txBox="1"/>
            <p:nvPr/>
          </p:nvSpPr>
          <p:spPr>
            <a:xfrm>
              <a:off x="4914702" y="6901298"/>
              <a:ext cx="2635624" cy="421526"/>
            </a:xfrm>
            <a:prstGeom prst="rect">
              <a:avLst/>
            </a:prstGeom>
            <a:solidFill>
              <a:schemeClr val="bg1"/>
            </a:solidFill>
          </p:spPr>
          <p:txBody>
            <a:bodyPr wrap="square" rtlCol="0">
              <a:spAutoFit/>
            </a:bodyPr>
            <a:lstStyle/>
            <a:p>
              <a:r>
                <a:rPr lang="en-US" dirty="0"/>
                <a:t>Detection Time (</a:t>
              </a:r>
              <a:r>
                <a:rPr lang="el-GR" dirty="0"/>
                <a:t>μ</a:t>
              </a:r>
              <a:r>
                <a:rPr lang="en-US" dirty="0"/>
                <a:t>s)</a:t>
              </a:r>
            </a:p>
          </p:txBody>
        </p:sp>
        <p:sp>
          <p:nvSpPr>
            <p:cNvPr id="25" name="TextBox 24"/>
            <p:cNvSpPr txBox="1"/>
            <p:nvPr/>
          </p:nvSpPr>
          <p:spPr>
            <a:xfrm rot="16200000">
              <a:off x="1633411" y="3837441"/>
              <a:ext cx="2635624" cy="421526"/>
            </a:xfrm>
            <a:prstGeom prst="rect">
              <a:avLst/>
            </a:prstGeom>
            <a:solidFill>
              <a:schemeClr val="bg1"/>
            </a:solidFill>
          </p:spPr>
          <p:txBody>
            <a:bodyPr wrap="square" rtlCol="0">
              <a:spAutoFit/>
            </a:bodyPr>
            <a:lstStyle/>
            <a:p>
              <a:r>
                <a:rPr lang="en-US" dirty="0"/>
                <a:t>Population (arb)</a:t>
              </a:r>
            </a:p>
          </p:txBody>
        </p:sp>
      </p:grpSp>
      <p:sp>
        <p:nvSpPr>
          <p:cNvPr id="26" name="TextBox 25"/>
          <p:cNvSpPr txBox="1"/>
          <p:nvPr/>
        </p:nvSpPr>
        <p:spPr>
          <a:xfrm>
            <a:off x="7711572" y="6778144"/>
            <a:ext cx="4913194" cy="421526"/>
          </a:xfrm>
          <a:prstGeom prst="rect">
            <a:avLst/>
          </a:prstGeom>
          <a:noFill/>
        </p:spPr>
        <p:txBody>
          <a:bodyPr wrap="square" rtlCol="0">
            <a:spAutoFit/>
          </a:bodyPr>
          <a:lstStyle/>
          <a:p>
            <a:r>
              <a:rPr lang="en-US" kern="0" dirty="0" err="1" smtClean="0">
                <a:ea typeface="ＭＳ Ｐゴシック" pitchFamily="1" charset="-128"/>
                <a:cs typeface="Calibri" pitchFamily="34" charset="0"/>
              </a:rPr>
              <a:t>Reens</a:t>
            </a:r>
            <a:r>
              <a:rPr lang="en-US" kern="0" dirty="0" smtClean="0">
                <a:ea typeface="ＭＳ Ｐゴシック" pitchFamily="1" charset="-128"/>
                <a:cs typeface="Calibri" pitchFamily="34" charset="0"/>
              </a:rPr>
              <a:t>, Wu </a:t>
            </a:r>
            <a:r>
              <a:rPr lang="en-US" kern="0" dirty="0">
                <a:ea typeface="ＭＳ Ｐゴシック" pitchFamily="1" charset="-128"/>
                <a:cs typeface="Calibri" pitchFamily="34" charset="0"/>
              </a:rPr>
              <a:t>et al, in preparation</a:t>
            </a:r>
          </a:p>
        </p:txBody>
      </p:sp>
    </p:spTree>
    <p:extLst>
      <p:ext uri="{BB962C8B-B14F-4D97-AF65-F5344CB8AC3E}">
        <p14:creationId xmlns:p14="http://schemas.microsoft.com/office/powerpoint/2010/main" val="1795074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Deceleration Strategy</a:t>
            </a:r>
            <a:endParaRPr lang="en-US" dirty="0"/>
          </a:p>
        </p:txBody>
      </p:sp>
      <p:sp>
        <p:nvSpPr>
          <p:cNvPr id="3" name="Content Placeholder 2"/>
          <p:cNvSpPr>
            <a:spLocks noGrp="1"/>
          </p:cNvSpPr>
          <p:nvPr>
            <p:ph idx="1"/>
          </p:nvPr>
        </p:nvSpPr>
        <p:spPr/>
        <p:txBody>
          <a:bodyPr/>
          <a:lstStyle/>
          <a:p>
            <a:r>
              <a:rPr lang="en-US" dirty="0" smtClean="0"/>
              <a:t>Can think about traveling potential wells:</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32713" y="2471378"/>
            <a:ext cx="2897278" cy="3754417"/>
          </a:xfrm>
          <a:prstGeom prst="rect">
            <a:avLst/>
          </a:prstGeom>
        </p:spPr>
      </p:pic>
      <p:grpSp>
        <p:nvGrpSpPr>
          <p:cNvPr id="13" name="Group 12"/>
          <p:cNvGrpSpPr/>
          <p:nvPr/>
        </p:nvGrpSpPr>
        <p:grpSpPr>
          <a:xfrm>
            <a:off x="1655064" y="2833154"/>
            <a:ext cx="2260293" cy="3322384"/>
            <a:chOff x="3001802" y="5924064"/>
            <a:chExt cx="2515532" cy="3730141"/>
          </a:xfrm>
        </p:grpSpPr>
        <p:grpSp>
          <p:nvGrpSpPr>
            <p:cNvPr id="14" name="Group 13"/>
            <p:cNvGrpSpPr/>
            <p:nvPr/>
          </p:nvGrpSpPr>
          <p:grpSpPr>
            <a:xfrm>
              <a:off x="3282408" y="5924064"/>
              <a:ext cx="2234926" cy="3730141"/>
              <a:chOff x="3918751" y="1626497"/>
              <a:chExt cx="2234926" cy="3797248"/>
            </a:xfrm>
          </p:grpSpPr>
          <p:sp>
            <p:nvSpPr>
              <p:cNvPr id="16" name="TextBox 15"/>
              <p:cNvSpPr txBox="1"/>
              <p:nvPr/>
            </p:nvSpPr>
            <p:spPr>
              <a:xfrm>
                <a:off x="3918751" y="1626497"/>
                <a:ext cx="2234926" cy="633180"/>
              </a:xfrm>
              <a:prstGeom prst="rect">
                <a:avLst/>
              </a:prstGeom>
              <a:noFill/>
            </p:spPr>
            <p:txBody>
              <a:bodyPr wrap="square" rtlCol="0">
                <a:spAutoFit/>
              </a:bodyPr>
              <a:lstStyle/>
              <a:p>
                <a:pPr algn="r"/>
                <a:r>
                  <a:rPr lang="en-US" sz="3000" dirty="0">
                    <a:ea typeface="Century" charset="0"/>
                    <a:cs typeface="Century" charset="0"/>
                  </a:rPr>
                  <a:t>Standard:</a:t>
                </a:r>
              </a:p>
            </p:txBody>
          </p:sp>
          <p:sp>
            <p:nvSpPr>
              <p:cNvPr id="17" name="TextBox 16"/>
              <p:cNvSpPr txBox="1"/>
              <p:nvPr/>
            </p:nvSpPr>
            <p:spPr>
              <a:xfrm>
                <a:off x="4697555" y="3735877"/>
                <a:ext cx="1456119" cy="633180"/>
              </a:xfrm>
              <a:prstGeom prst="rect">
                <a:avLst/>
              </a:prstGeom>
              <a:noFill/>
            </p:spPr>
            <p:txBody>
              <a:bodyPr wrap="square" rtlCol="0">
                <a:spAutoFit/>
              </a:bodyPr>
              <a:lstStyle/>
              <a:p>
                <a:pPr algn="r"/>
                <a:r>
                  <a:rPr lang="en-US" sz="3000" dirty="0" smtClean="0">
                    <a:ea typeface="Century" charset="0"/>
                    <a:cs typeface="Century" charset="0"/>
                  </a:rPr>
                  <a:t>F</a:t>
                </a:r>
                <a:r>
                  <a:rPr lang="en-US" sz="3000" dirty="0">
                    <a:ea typeface="Century" charset="0"/>
                    <a:cs typeface="Century" charset="0"/>
                  </a:rPr>
                  <a:t>:</a:t>
                </a:r>
              </a:p>
            </p:txBody>
          </p:sp>
          <p:sp>
            <p:nvSpPr>
              <p:cNvPr id="18" name="TextBox 17"/>
              <p:cNvSpPr txBox="1"/>
              <p:nvPr/>
            </p:nvSpPr>
            <p:spPr>
              <a:xfrm>
                <a:off x="4697555" y="4790565"/>
                <a:ext cx="1456119" cy="633180"/>
              </a:xfrm>
              <a:prstGeom prst="rect">
                <a:avLst/>
              </a:prstGeom>
              <a:noFill/>
            </p:spPr>
            <p:txBody>
              <a:bodyPr wrap="square" rtlCol="0">
                <a:spAutoFit/>
              </a:bodyPr>
              <a:lstStyle/>
              <a:p>
                <a:pPr algn="r"/>
                <a:r>
                  <a:rPr lang="en-US" sz="3000" dirty="0" smtClean="0">
                    <a:ea typeface="Century" charset="0"/>
                    <a:cs typeface="Century" charset="0"/>
                  </a:rPr>
                  <a:t>SF</a:t>
                </a:r>
                <a:r>
                  <a:rPr lang="en-US" sz="3000" dirty="0">
                    <a:ea typeface="Century" charset="0"/>
                    <a:cs typeface="Century" charset="0"/>
                  </a:rPr>
                  <a:t>:</a:t>
                </a:r>
              </a:p>
            </p:txBody>
          </p:sp>
        </p:grpSp>
        <p:sp>
          <p:nvSpPr>
            <p:cNvPr id="15" name="TextBox 14"/>
            <p:cNvSpPr txBox="1"/>
            <p:nvPr/>
          </p:nvSpPr>
          <p:spPr>
            <a:xfrm>
              <a:off x="3001802" y="6960115"/>
              <a:ext cx="2515529" cy="621990"/>
            </a:xfrm>
            <a:prstGeom prst="rect">
              <a:avLst/>
            </a:prstGeom>
            <a:noFill/>
          </p:spPr>
          <p:txBody>
            <a:bodyPr wrap="square" rtlCol="0">
              <a:spAutoFit/>
            </a:bodyPr>
            <a:lstStyle/>
            <a:p>
              <a:pPr algn="r"/>
              <a:r>
                <a:rPr lang="en-US" sz="3000" dirty="0" smtClean="0">
                  <a:ea typeface="Century" charset="0"/>
                  <a:cs typeface="Century" charset="0"/>
                </a:rPr>
                <a:t>S = 3:</a:t>
              </a:r>
              <a:endParaRPr lang="en-US" sz="3000" dirty="0">
                <a:ea typeface="Century" charset="0"/>
                <a:cs typeface="Century" charset="0"/>
              </a:endParaRPr>
            </a:p>
          </p:txBody>
        </p:sp>
      </p:grpSp>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05851" y="2471377"/>
            <a:ext cx="718407" cy="3754417"/>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40474" y="2473492"/>
            <a:ext cx="1015347" cy="3754416"/>
          </a:xfrm>
          <a:prstGeom prst="rect">
            <a:avLst/>
          </a:prstGeom>
        </p:spPr>
      </p:pic>
      <p:grpSp>
        <p:nvGrpSpPr>
          <p:cNvPr id="50" name="Group 49"/>
          <p:cNvGrpSpPr/>
          <p:nvPr/>
        </p:nvGrpSpPr>
        <p:grpSpPr>
          <a:xfrm>
            <a:off x="2876364" y="6152964"/>
            <a:ext cx="5397029" cy="779537"/>
            <a:chOff x="2876364" y="6152964"/>
            <a:chExt cx="5397029" cy="779537"/>
          </a:xfrm>
        </p:grpSpPr>
        <p:grpSp>
          <p:nvGrpSpPr>
            <p:cNvPr id="5" name="Group 4"/>
            <p:cNvGrpSpPr/>
            <p:nvPr/>
          </p:nvGrpSpPr>
          <p:grpSpPr>
            <a:xfrm>
              <a:off x="2876364" y="6257849"/>
              <a:ext cx="808980" cy="674652"/>
              <a:chOff x="11269435" y="4637828"/>
              <a:chExt cx="1190934" cy="1066838"/>
            </a:xfrm>
          </p:grpSpPr>
          <p:grpSp>
            <p:nvGrpSpPr>
              <p:cNvPr id="6" name="Group 5"/>
              <p:cNvGrpSpPr/>
              <p:nvPr/>
            </p:nvGrpSpPr>
            <p:grpSpPr>
              <a:xfrm>
                <a:off x="11545531" y="5059512"/>
                <a:ext cx="899391" cy="535581"/>
                <a:chOff x="5890221" y="9316961"/>
                <a:chExt cx="899391" cy="535581"/>
              </a:xfrm>
            </p:grpSpPr>
            <p:cxnSp>
              <p:nvCxnSpPr>
                <p:cNvPr id="10" name="Straight Arrow Connector 9"/>
                <p:cNvCxnSpPr/>
                <p:nvPr/>
              </p:nvCxnSpPr>
              <p:spPr>
                <a:xfrm flipV="1">
                  <a:off x="6149532" y="9809125"/>
                  <a:ext cx="640080" cy="25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890221" y="9713552"/>
                  <a:ext cx="254635" cy="1257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144373" y="9316961"/>
                  <a:ext cx="6127" cy="5355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11269435" y="5060517"/>
                <a:ext cx="372966" cy="632700"/>
              </a:xfrm>
              <a:prstGeom prst="rect">
                <a:avLst/>
              </a:prstGeom>
              <a:noFill/>
            </p:spPr>
            <p:txBody>
              <a:bodyPr wrap="square" rtlCol="0">
                <a:spAutoFit/>
              </a:bodyPr>
              <a:lstStyle/>
              <a:p>
                <a:r>
                  <a:rPr lang="en-US" sz="2000" dirty="0">
                    <a:latin typeface="Century" charset="0"/>
                    <a:ea typeface="Century" charset="0"/>
                    <a:cs typeface="Century" charset="0"/>
                  </a:rPr>
                  <a:t>x</a:t>
                </a:r>
              </a:p>
            </p:txBody>
          </p:sp>
          <p:sp>
            <p:nvSpPr>
              <p:cNvPr id="8" name="TextBox 7"/>
              <p:cNvSpPr txBox="1"/>
              <p:nvPr/>
            </p:nvSpPr>
            <p:spPr>
              <a:xfrm>
                <a:off x="11591209" y="4637828"/>
                <a:ext cx="372966" cy="632700"/>
              </a:xfrm>
              <a:prstGeom prst="rect">
                <a:avLst/>
              </a:prstGeom>
              <a:noFill/>
            </p:spPr>
            <p:txBody>
              <a:bodyPr wrap="square" rtlCol="0">
                <a:spAutoFit/>
              </a:bodyPr>
              <a:lstStyle/>
              <a:p>
                <a:r>
                  <a:rPr lang="en-US" sz="2000" dirty="0">
                    <a:latin typeface="Century" charset="0"/>
                    <a:ea typeface="Century" charset="0"/>
                    <a:cs typeface="Century" charset="0"/>
                  </a:rPr>
                  <a:t>y</a:t>
                </a:r>
              </a:p>
            </p:txBody>
          </p:sp>
          <p:sp>
            <p:nvSpPr>
              <p:cNvPr id="9" name="TextBox 8"/>
              <p:cNvSpPr txBox="1"/>
              <p:nvPr/>
            </p:nvSpPr>
            <p:spPr>
              <a:xfrm>
                <a:off x="12087402" y="5071966"/>
                <a:ext cx="372967" cy="632700"/>
              </a:xfrm>
              <a:prstGeom prst="rect">
                <a:avLst/>
              </a:prstGeom>
              <a:noFill/>
            </p:spPr>
            <p:txBody>
              <a:bodyPr wrap="square" rtlCol="0">
                <a:spAutoFit/>
              </a:bodyPr>
              <a:lstStyle/>
              <a:p>
                <a:r>
                  <a:rPr lang="en-US" sz="2000" dirty="0">
                    <a:latin typeface="Century" charset="0"/>
                    <a:ea typeface="Century" charset="0"/>
                    <a:cs typeface="Century" charset="0"/>
                  </a:rPr>
                  <a:t>z</a:t>
                </a:r>
              </a:p>
            </p:txBody>
          </p:sp>
        </p:grpSp>
        <p:grpSp>
          <p:nvGrpSpPr>
            <p:cNvPr id="21" name="Group 20"/>
            <p:cNvGrpSpPr/>
            <p:nvPr/>
          </p:nvGrpSpPr>
          <p:grpSpPr>
            <a:xfrm>
              <a:off x="3685346" y="6152964"/>
              <a:ext cx="4588047" cy="662220"/>
              <a:chOff x="5465526" y="9429836"/>
              <a:chExt cx="5106145" cy="853059"/>
            </a:xfrm>
          </p:grpSpPr>
          <p:grpSp>
            <p:nvGrpSpPr>
              <p:cNvPr id="22" name="Group 21"/>
              <p:cNvGrpSpPr/>
              <p:nvPr/>
            </p:nvGrpSpPr>
            <p:grpSpPr>
              <a:xfrm>
                <a:off x="5465526" y="9429836"/>
                <a:ext cx="5106145" cy="628180"/>
                <a:chOff x="5810214" y="650939"/>
                <a:chExt cx="6242611" cy="628180"/>
              </a:xfrm>
            </p:grpSpPr>
            <p:sp>
              <p:nvSpPr>
                <p:cNvPr id="24" name="TextBox 23"/>
                <p:cNvSpPr txBox="1"/>
                <p:nvPr/>
              </p:nvSpPr>
              <p:spPr>
                <a:xfrm>
                  <a:off x="5810214" y="659918"/>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10</a:t>
                  </a:r>
                </a:p>
              </p:txBody>
            </p:sp>
            <p:sp>
              <p:nvSpPr>
                <p:cNvPr id="25" name="TextBox 24"/>
                <p:cNvSpPr txBox="1"/>
                <p:nvPr/>
              </p:nvSpPr>
              <p:spPr>
                <a:xfrm>
                  <a:off x="7074708" y="650939"/>
                  <a:ext cx="1456119" cy="614532"/>
                </a:xfrm>
                <a:prstGeom prst="rect">
                  <a:avLst/>
                </a:prstGeom>
                <a:noFill/>
              </p:spPr>
              <p:txBody>
                <a:bodyPr wrap="square" rtlCol="0">
                  <a:spAutoFit/>
                </a:bodyPr>
                <a:lstStyle/>
                <a:p>
                  <a:pPr algn="ctr"/>
                  <a:r>
                    <a:rPr lang="en-US" sz="2500">
                      <a:latin typeface="Century" charset="0"/>
                      <a:ea typeface="Century" charset="0"/>
                      <a:cs typeface="Century" charset="0"/>
                    </a:rPr>
                    <a:t>50</a:t>
                  </a:r>
                  <a:endParaRPr lang="en-US" sz="2500" dirty="0">
                    <a:latin typeface="Century" charset="0"/>
                    <a:ea typeface="Century" charset="0"/>
                    <a:cs typeface="Century" charset="0"/>
                  </a:endParaRPr>
                </a:p>
              </p:txBody>
            </p:sp>
            <p:sp>
              <p:nvSpPr>
                <p:cNvPr id="26" name="TextBox 25"/>
                <p:cNvSpPr txBox="1"/>
                <p:nvPr/>
              </p:nvSpPr>
              <p:spPr>
                <a:xfrm>
                  <a:off x="8796595" y="664587"/>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100</a:t>
                  </a:r>
                </a:p>
              </p:txBody>
            </p:sp>
            <p:sp>
              <p:nvSpPr>
                <p:cNvPr id="27" name="TextBox 26"/>
                <p:cNvSpPr txBox="1"/>
                <p:nvPr/>
              </p:nvSpPr>
              <p:spPr>
                <a:xfrm>
                  <a:off x="10596706" y="664587"/>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200</a:t>
                  </a:r>
                </a:p>
              </p:txBody>
            </p:sp>
          </p:grpSp>
          <p:sp>
            <p:nvSpPr>
              <p:cNvPr id="23" name="TextBox 22"/>
              <p:cNvSpPr txBox="1"/>
              <p:nvPr/>
            </p:nvSpPr>
            <p:spPr>
              <a:xfrm>
                <a:off x="7097469" y="9668363"/>
                <a:ext cx="1191033" cy="614532"/>
              </a:xfrm>
              <a:prstGeom prst="rect">
                <a:avLst/>
              </a:prstGeom>
              <a:noFill/>
            </p:spPr>
            <p:txBody>
              <a:bodyPr wrap="square" rtlCol="0">
                <a:spAutoFit/>
              </a:bodyPr>
              <a:lstStyle/>
              <a:p>
                <a:pPr algn="ctr"/>
                <a:r>
                  <a:rPr lang="en-US" sz="2500" dirty="0" err="1">
                    <a:latin typeface="Century" charset="0"/>
                    <a:ea typeface="Century" charset="0"/>
                    <a:cs typeface="Century" charset="0"/>
                  </a:rPr>
                  <a:t>mK</a:t>
                </a:r>
                <a:endParaRPr lang="en-US" sz="2500" dirty="0">
                  <a:latin typeface="Century" charset="0"/>
                  <a:ea typeface="Century" charset="0"/>
                  <a:cs typeface="Century" charset="0"/>
                </a:endParaRPr>
              </a:p>
            </p:txBody>
          </p:sp>
        </p:grpSp>
      </p:grpSp>
      <p:sp>
        <p:nvSpPr>
          <p:cNvPr id="31" name="TextBox 30"/>
          <p:cNvSpPr txBox="1"/>
          <p:nvPr/>
        </p:nvSpPr>
        <p:spPr>
          <a:xfrm>
            <a:off x="7738298" y="7358317"/>
            <a:ext cx="4913194" cy="421526"/>
          </a:xfrm>
          <a:prstGeom prst="rect">
            <a:avLst/>
          </a:prstGeom>
          <a:noFill/>
        </p:spPr>
        <p:txBody>
          <a:bodyPr wrap="square" rtlCol="0">
            <a:spAutoFit/>
          </a:bodyPr>
          <a:lstStyle/>
          <a:p>
            <a:r>
              <a:rPr lang="en-US" kern="0" dirty="0">
                <a:ea typeface="ＭＳ Ｐゴシック" pitchFamily="1" charset="-128"/>
                <a:cs typeface="Calibri" pitchFamily="34" charset="0"/>
              </a:rPr>
              <a:t>Reens et al</a:t>
            </a:r>
            <a:r>
              <a:rPr lang="en-US" kern="0">
                <a:ea typeface="ＭＳ Ｐゴシック" pitchFamily="1" charset="-128"/>
                <a:cs typeface="Calibri" pitchFamily="34" charset="0"/>
              </a:rPr>
              <a:t>, in preparation</a:t>
            </a:r>
            <a:endParaRPr lang="en-US" kern="0" dirty="0">
              <a:ea typeface="ＭＳ Ｐゴシック" pitchFamily="1" charset="-128"/>
              <a:cs typeface="Calibri" pitchFamily="34" charset="0"/>
            </a:endParaRPr>
          </a:p>
        </p:txBody>
      </p:sp>
      <p:grpSp>
        <p:nvGrpSpPr>
          <p:cNvPr id="84" name="Group 83"/>
          <p:cNvGrpSpPr/>
          <p:nvPr/>
        </p:nvGrpSpPr>
        <p:grpSpPr>
          <a:xfrm>
            <a:off x="1508923" y="5275141"/>
            <a:ext cx="7530353" cy="1675394"/>
            <a:chOff x="1508923" y="5275141"/>
            <a:chExt cx="7530353" cy="1675394"/>
          </a:xfrm>
        </p:grpSpPr>
        <p:sp>
          <p:nvSpPr>
            <p:cNvPr id="30" name="Rectangle 29"/>
            <p:cNvSpPr/>
            <p:nvPr/>
          </p:nvSpPr>
          <p:spPr>
            <a:xfrm>
              <a:off x="1508923" y="5314770"/>
              <a:ext cx="7530353" cy="1635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2876364" y="5275141"/>
              <a:ext cx="5397029" cy="779537"/>
              <a:chOff x="2876364" y="6152964"/>
              <a:chExt cx="5397029" cy="779537"/>
            </a:xfrm>
          </p:grpSpPr>
          <p:grpSp>
            <p:nvGrpSpPr>
              <p:cNvPr id="69" name="Group 68"/>
              <p:cNvGrpSpPr/>
              <p:nvPr/>
            </p:nvGrpSpPr>
            <p:grpSpPr>
              <a:xfrm>
                <a:off x="2876364" y="6257849"/>
                <a:ext cx="808980" cy="674652"/>
                <a:chOff x="11269435" y="4637828"/>
                <a:chExt cx="1190934" cy="1066838"/>
              </a:xfrm>
            </p:grpSpPr>
            <p:grpSp>
              <p:nvGrpSpPr>
                <p:cNvPr id="77" name="Group 76"/>
                <p:cNvGrpSpPr/>
                <p:nvPr/>
              </p:nvGrpSpPr>
              <p:grpSpPr>
                <a:xfrm>
                  <a:off x="11545531" y="5059512"/>
                  <a:ext cx="899391" cy="535581"/>
                  <a:chOff x="5890221" y="9316961"/>
                  <a:chExt cx="899391" cy="535581"/>
                </a:xfrm>
              </p:grpSpPr>
              <p:cxnSp>
                <p:nvCxnSpPr>
                  <p:cNvPr id="81" name="Straight Arrow Connector 80"/>
                  <p:cNvCxnSpPr/>
                  <p:nvPr/>
                </p:nvCxnSpPr>
                <p:spPr>
                  <a:xfrm flipV="1">
                    <a:off x="6149532" y="9809125"/>
                    <a:ext cx="640080" cy="25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5890221" y="9713552"/>
                    <a:ext cx="254635" cy="1257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flipV="1">
                    <a:off x="6144373" y="9316961"/>
                    <a:ext cx="6127" cy="5355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11269435" y="5060517"/>
                  <a:ext cx="372966" cy="632700"/>
                </a:xfrm>
                <a:prstGeom prst="rect">
                  <a:avLst/>
                </a:prstGeom>
                <a:noFill/>
              </p:spPr>
              <p:txBody>
                <a:bodyPr wrap="square" rtlCol="0">
                  <a:spAutoFit/>
                </a:bodyPr>
                <a:lstStyle/>
                <a:p>
                  <a:r>
                    <a:rPr lang="en-US" sz="2000" dirty="0">
                      <a:latin typeface="Century" charset="0"/>
                      <a:ea typeface="Century" charset="0"/>
                      <a:cs typeface="Century" charset="0"/>
                    </a:rPr>
                    <a:t>x</a:t>
                  </a:r>
                </a:p>
              </p:txBody>
            </p:sp>
            <p:sp>
              <p:nvSpPr>
                <p:cNvPr id="79" name="TextBox 78"/>
                <p:cNvSpPr txBox="1"/>
                <p:nvPr/>
              </p:nvSpPr>
              <p:spPr>
                <a:xfrm>
                  <a:off x="11591209" y="4637828"/>
                  <a:ext cx="372966" cy="632700"/>
                </a:xfrm>
                <a:prstGeom prst="rect">
                  <a:avLst/>
                </a:prstGeom>
                <a:noFill/>
              </p:spPr>
              <p:txBody>
                <a:bodyPr wrap="square" rtlCol="0">
                  <a:spAutoFit/>
                </a:bodyPr>
                <a:lstStyle/>
                <a:p>
                  <a:r>
                    <a:rPr lang="en-US" sz="2000" dirty="0">
                      <a:latin typeface="Century" charset="0"/>
                      <a:ea typeface="Century" charset="0"/>
                      <a:cs typeface="Century" charset="0"/>
                    </a:rPr>
                    <a:t>y</a:t>
                  </a:r>
                </a:p>
              </p:txBody>
            </p:sp>
            <p:sp>
              <p:nvSpPr>
                <p:cNvPr id="80" name="TextBox 79"/>
                <p:cNvSpPr txBox="1"/>
                <p:nvPr/>
              </p:nvSpPr>
              <p:spPr>
                <a:xfrm>
                  <a:off x="12087402" y="5071966"/>
                  <a:ext cx="372967" cy="632700"/>
                </a:xfrm>
                <a:prstGeom prst="rect">
                  <a:avLst/>
                </a:prstGeom>
                <a:noFill/>
              </p:spPr>
              <p:txBody>
                <a:bodyPr wrap="square" rtlCol="0">
                  <a:spAutoFit/>
                </a:bodyPr>
                <a:lstStyle/>
                <a:p>
                  <a:r>
                    <a:rPr lang="en-US" sz="2000" dirty="0">
                      <a:latin typeface="Century" charset="0"/>
                      <a:ea typeface="Century" charset="0"/>
                      <a:cs typeface="Century" charset="0"/>
                    </a:rPr>
                    <a:t>z</a:t>
                  </a:r>
                </a:p>
              </p:txBody>
            </p:sp>
          </p:grpSp>
          <p:grpSp>
            <p:nvGrpSpPr>
              <p:cNvPr id="70" name="Group 69"/>
              <p:cNvGrpSpPr/>
              <p:nvPr/>
            </p:nvGrpSpPr>
            <p:grpSpPr>
              <a:xfrm>
                <a:off x="3685346" y="6152964"/>
                <a:ext cx="4588047" cy="662220"/>
                <a:chOff x="5465526" y="9429836"/>
                <a:chExt cx="5106145" cy="853059"/>
              </a:xfrm>
            </p:grpSpPr>
            <p:grpSp>
              <p:nvGrpSpPr>
                <p:cNvPr id="71" name="Group 70"/>
                <p:cNvGrpSpPr/>
                <p:nvPr/>
              </p:nvGrpSpPr>
              <p:grpSpPr>
                <a:xfrm>
                  <a:off x="5465526" y="9429836"/>
                  <a:ext cx="5106145" cy="628180"/>
                  <a:chOff x="5810214" y="650939"/>
                  <a:chExt cx="6242611" cy="628180"/>
                </a:xfrm>
              </p:grpSpPr>
              <p:sp>
                <p:nvSpPr>
                  <p:cNvPr id="73" name="TextBox 72"/>
                  <p:cNvSpPr txBox="1"/>
                  <p:nvPr/>
                </p:nvSpPr>
                <p:spPr>
                  <a:xfrm>
                    <a:off x="5810214" y="659918"/>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10</a:t>
                    </a:r>
                  </a:p>
                </p:txBody>
              </p:sp>
              <p:sp>
                <p:nvSpPr>
                  <p:cNvPr id="74" name="TextBox 73"/>
                  <p:cNvSpPr txBox="1"/>
                  <p:nvPr/>
                </p:nvSpPr>
                <p:spPr>
                  <a:xfrm>
                    <a:off x="7074708" y="650939"/>
                    <a:ext cx="1456119" cy="614532"/>
                  </a:xfrm>
                  <a:prstGeom prst="rect">
                    <a:avLst/>
                  </a:prstGeom>
                  <a:noFill/>
                </p:spPr>
                <p:txBody>
                  <a:bodyPr wrap="square" rtlCol="0">
                    <a:spAutoFit/>
                  </a:bodyPr>
                  <a:lstStyle/>
                  <a:p>
                    <a:pPr algn="ctr"/>
                    <a:r>
                      <a:rPr lang="en-US" sz="2500">
                        <a:latin typeface="Century" charset="0"/>
                        <a:ea typeface="Century" charset="0"/>
                        <a:cs typeface="Century" charset="0"/>
                      </a:rPr>
                      <a:t>50</a:t>
                    </a:r>
                    <a:endParaRPr lang="en-US" sz="2500" dirty="0">
                      <a:latin typeface="Century" charset="0"/>
                      <a:ea typeface="Century" charset="0"/>
                      <a:cs typeface="Century" charset="0"/>
                    </a:endParaRPr>
                  </a:p>
                </p:txBody>
              </p:sp>
              <p:sp>
                <p:nvSpPr>
                  <p:cNvPr id="75" name="TextBox 74"/>
                  <p:cNvSpPr txBox="1"/>
                  <p:nvPr/>
                </p:nvSpPr>
                <p:spPr>
                  <a:xfrm>
                    <a:off x="8796595" y="664587"/>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100</a:t>
                    </a:r>
                  </a:p>
                </p:txBody>
              </p:sp>
              <p:sp>
                <p:nvSpPr>
                  <p:cNvPr id="76" name="TextBox 75"/>
                  <p:cNvSpPr txBox="1"/>
                  <p:nvPr/>
                </p:nvSpPr>
                <p:spPr>
                  <a:xfrm>
                    <a:off x="10596706" y="664587"/>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200</a:t>
                    </a:r>
                  </a:p>
                </p:txBody>
              </p:sp>
            </p:grpSp>
            <p:sp>
              <p:nvSpPr>
                <p:cNvPr id="72" name="TextBox 71"/>
                <p:cNvSpPr txBox="1"/>
                <p:nvPr/>
              </p:nvSpPr>
              <p:spPr>
                <a:xfrm>
                  <a:off x="7097469" y="9668363"/>
                  <a:ext cx="1191033" cy="614532"/>
                </a:xfrm>
                <a:prstGeom prst="rect">
                  <a:avLst/>
                </a:prstGeom>
                <a:noFill/>
              </p:spPr>
              <p:txBody>
                <a:bodyPr wrap="square" rtlCol="0">
                  <a:spAutoFit/>
                </a:bodyPr>
                <a:lstStyle/>
                <a:p>
                  <a:pPr algn="ctr"/>
                  <a:r>
                    <a:rPr lang="en-US" sz="2500" dirty="0" err="1">
                      <a:latin typeface="Century" charset="0"/>
                      <a:ea typeface="Century" charset="0"/>
                      <a:cs typeface="Century" charset="0"/>
                    </a:rPr>
                    <a:t>mK</a:t>
                  </a:r>
                  <a:endParaRPr lang="en-US" sz="2500" dirty="0">
                    <a:latin typeface="Century" charset="0"/>
                    <a:ea typeface="Century" charset="0"/>
                    <a:cs typeface="Century" charset="0"/>
                  </a:endParaRPr>
                </a:p>
              </p:txBody>
            </p:sp>
          </p:grpSp>
        </p:grpSp>
      </p:grpSp>
      <p:grpSp>
        <p:nvGrpSpPr>
          <p:cNvPr id="67" name="Group 66"/>
          <p:cNvGrpSpPr/>
          <p:nvPr/>
        </p:nvGrpSpPr>
        <p:grpSpPr>
          <a:xfrm>
            <a:off x="1508760" y="4362489"/>
            <a:ext cx="7530353" cy="2544496"/>
            <a:chOff x="1508923" y="4362489"/>
            <a:chExt cx="7530353" cy="2544496"/>
          </a:xfrm>
        </p:grpSpPr>
        <p:sp>
          <p:nvSpPr>
            <p:cNvPr id="29" name="Rectangle 28"/>
            <p:cNvSpPr/>
            <p:nvPr/>
          </p:nvSpPr>
          <p:spPr>
            <a:xfrm>
              <a:off x="1508923" y="4410634"/>
              <a:ext cx="7530353" cy="2496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2893690" y="4362489"/>
              <a:ext cx="5397029" cy="779537"/>
              <a:chOff x="2876364" y="6152964"/>
              <a:chExt cx="5397029" cy="779537"/>
            </a:xfrm>
          </p:grpSpPr>
          <p:grpSp>
            <p:nvGrpSpPr>
              <p:cNvPr id="52" name="Group 51"/>
              <p:cNvGrpSpPr/>
              <p:nvPr/>
            </p:nvGrpSpPr>
            <p:grpSpPr>
              <a:xfrm>
                <a:off x="2876364" y="6257849"/>
                <a:ext cx="808980" cy="674652"/>
                <a:chOff x="11269435" y="4637828"/>
                <a:chExt cx="1190934" cy="1066838"/>
              </a:xfrm>
            </p:grpSpPr>
            <p:grpSp>
              <p:nvGrpSpPr>
                <p:cNvPr id="60" name="Group 59"/>
                <p:cNvGrpSpPr/>
                <p:nvPr/>
              </p:nvGrpSpPr>
              <p:grpSpPr>
                <a:xfrm>
                  <a:off x="11545531" y="5059512"/>
                  <a:ext cx="899391" cy="535581"/>
                  <a:chOff x="5890221" y="9316961"/>
                  <a:chExt cx="899391" cy="535581"/>
                </a:xfrm>
              </p:grpSpPr>
              <p:cxnSp>
                <p:nvCxnSpPr>
                  <p:cNvPr id="64" name="Straight Arrow Connector 63"/>
                  <p:cNvCxnSpPr/>
                  <p:nvPr/>
                </p:nvCxnSpPr>
                <p:spPr>
                  <a:xfrm flipV="1">
                    <a:off x="6149532" y="9809125"/>
                    <a:ext cx="640080" cy="25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5890221" y="9713552"/>
                    <a:ext cx="254635" cy="1257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6144373" y="9316961"/>
                    <a:ext cx="6127" cy="5355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1269435" y="5060517"/>
                  <a:ext cx="372966" cy="632700"/>
                </a:xfrm>
                <a:prstGeom prst="rect">
                  <a:avLst/>
                </a:prstGeom>
                <a:noFill/>
              </p:spPr>
              <p:txBody>
                <a:bodyPr wrap="square" rtlCol="0">
                  <a:spAutoFit/>
                </a:bodyPr>
                <a:lstStyle/>
                <a:p>
                  <a:r>
                    <a:rPr lang="en-US" sz="2000" dirty="0">
                      <a:latin typeface="Century" charset="0"/>
                      <a:ea typeface="Century" charset="0"/>
                      <a:cs typeface="Century" charset="0"/>
                    </a:rPr>
                    <a:t>x</a:t>
                  </a:r>
                </a:p>
              </p:txBody>
            </p:sp>
            <p:sp>
              <p:nvSpPr>
                <p:cNvPr id="62" name="TextBox 61"/>
                <p:cNvSpPr txBox="1"/>
                <p:nvPr/>
              </p:nvSpPr>
              <p:spPr>
                <a:xfrm>
                  <a:off x="11591209" y="4637828"/>
                  <a:ext cx="372966" cy="632700"/>
                </a:xfrm>
                <a:prstGeom prst="rect">
                  <a:avLst/>
                </a:prstGeom>
                <a:noFill/>
              </p:spPr>
              <p:txBody>
                <a:bodyPr wrap="square" rtlCol="0">
                  <a:spAutoFit/>
                </a:bodyPr>
                <a:lstStyle/>
                <a:p>
                  <a:r>
                    <a:rPr lang="en-US" sz="2000" dirty="0">
                      <a:latin typeface="Century" charset="0"/>
                      <a:ea typeface="Century" charset="0"/>
                      <a:cs typeface="Century" charset="0"/>
                    </a:rPr>
                    <a:t>y</a:t>
                  </a:r>
                </a:p>
              </p:txBody>
            </p:sp>
            <p:sp>
              <p:nvSpPr>
                <p:cNvPr id="63" name="TextBox 62"/>
                <p:cNvSpPr txBox="1"/>
                <p:nvPr/>
              </p:nvSpPr>
              <p:spPr>
                <a:xfrm>
                  <a:off x="12087402" y="5071966"/>
                  <a:ext cx="372967" cy="632700"/>
                </a:xfrm>
                <a:prstGeom prst="rect">
                  <a:avLst/>
                </a:prstGeom>
                <a:noFill/>
              </p:spPr>
              <p:txBody>
                <a:bodyPr wrap="square" rtlCol="0">
                  <a:spAutoFit/>
                </a:bodyPr>
                <a:lstStyle/>
                <a:p>
                  <a:r>
                    <a:rPr lang="en-US" sz="2000" dirty="0">
                      <a:latin typeface="Century" charset="0"/>
                      <a:ea typeface="Century" charset="0"/>
                      <a:cs typeface="Century" charset="0"/>
                    </a:rPr>
                    <a:t>z</a:t>
                  </a:r>
                </a:p>
              </p:txBody>
            </p:sp>
          </p:grpSp>
          <p:grpSp>
            <p:nvGrpSpPr>
              <p:cNvPr id="53" name="Group 52"/>
              <p:cNvGrpSpPr/>
              <p:nvPr/>
            </p:nvGrpSpPr>
            <p:grpSpPr>
              <a:xfrm>
                <a:off x="3685346" y="6152964"/>
                <a:ext cx="4588047" cy="662220"/>
                <a:chOff x="5465526" y="9429836"/>
                <a:chExt cx="5106145" cy="853059"/>
              </a:xfrm>
            </p:grpSpPr>
            <p:grpSp>
              <p:nvGrpSpPr>
                <p:cNvPr id="54" name="Group 53"/>
                <p:cNvGrpSpPr/>
                <p:nvPr/>
              </p:nvGrpSpPr>
              <p:grpSpPr>
                <a:xfrm>
                  <a:off x="5465526" y="9429836"/>
                  <a:ext cx="5106145" cy="628180"/>
                  <a:chOff x="5810214" y="650939"/>
                  <a:chExt cx="6242611" cy="628180"/>
                </a:xfrm>
              </p:grpSpPr>
              <p:sp>
                <p:nvSpPr>
                  <p:cNvPr id="56" name="TextBox 55"/>
                  <p:cNvSpPr txBox="1"/>
                  <p:nvPr/>
                </p:nvSpPr>
                <p:spPr>
                  <a:xfrm>
                    <a:off x="5810214" y="659918"/>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10</a:t>
                    </a:r>
                  </a:p>
                </p:txBody>
              </p:sp>
              <p:sp>
                <p:nvSpPr>
                  <p:cNvPr id="57" name="TextBox 56"/>
                  <p:cNvSpPr txBox="1"/>
                  <p:nvPr/>
                </p:nvSpPr>
                <p:spPr>
                  <a:xfrm>
                    <a:off x="7074708" y="650939"/>
                    <a:ext cx="1456119" cy="614532"/>
                  </a:xfrm>
                  <a:prstGeom prst="rect">
                    <a:avLst/>
                  </a:prstGeom>
                  <a:noFill/>
                </p:spPr>
                <p:txBody>
                  <a:bodyPr wrap="square" rtlCol="0">
                    <a:spAutoFit/>
                  </a:bodyPr>
                  <a:lstStyle/>
                  <a:p>
                    <a:pPr algn="ctr"/>
                    <a:r>
                      <a:rPr lang="en-US" sz="2500">
                        <a:latin typeface="Century" charset="0"/>
                        <a:ea typeface="Century" charset="0"/>
                        <a:cs typeface="Century" charset="0"/>
                      </a:rPr>
                      <a:t>50</a:t>
                    </a:r>
                    <a:endParaRPr lang="en-US" sz="2500" dirty="0">
                      <a:latin typeface="Century" charset="0"/>
                      <a:ea typeface="Century" charset="0"/>
                      <a:cs typeface="Century" charset="0"/>
                    </a:endParaRPr>
                  </a:p>
                </p:txBody>
              </p:sp>
              <p:sp>
                <p:nvSpPr>
                  <p:cNvPr id="58" name="TextBox 57"/>
                  <p:cNvSpPr txBox="1"/>
                  <p:nvPr/>
                </p:nvSpPr>
                <p:spPr>
                  <a:xfrm>
                    <a:off x="8796595" y="664587"/>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100</a:t>
                    </a:r>
                  </a:p>
                </p:txBody>
              </p:sp>
              <p:sp>
                <p:nvSpPr>
                  <p:cNvPr id="59" name="TextBox 58"/>
                  <p:cNvSpPr txBox="1"/>
                  <p:nvPr/>
                </p:nvSpPr>
                <p:spPr>
                  <a:xfrm>
                    <a:off x="10596706" y="664587"/>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200</a:t>
                    </a:r>
                  </a:p>
                </p:txBody>
              </p:sp>
            </p:grpSp>
            <p:sp>
              <p:nvSpPr>
                <p:cNvPr id="55" name="TextBox 54"/>
                <p:cNvSpPr txBox="1"/>
                <p:nvPr/>
              </p:nvSpPr>
              <p:spPr>
                <a:xfrm>
                  <a:off x="7097469" y="9668363"/>
                  <a:ext cx="1191033" cy="614532"/>
                </a:xfrm>
                <a:prstGeom prst="rect">
                  <a:avLst/>
                </a:prstGeom>
                <a:noFill/>
              </p:spPr>
              <p:txBody>
                <a:bodyPr wrap="square" rtlCol="0">
                  <a:spAutoFit/>
                </a:bodyPr>
                <a:lstStyle/>
                <a:p>
                  <a:pPr algn="ctr"/>
                  <a:r>
                    <a:rPr lang="en-US" sz="2500" dirty="0" err="1">
                      <a:latin typeface="Century" charset="0"/>
                      <a:ea typeface="Century" charset="0"/>
                      <a:cs typeface="Century" charset="0"/>
                    </a:rPr>
                    <a:t>mK</a:t>
                  </a:r>
                  <a:endParaRPr lang="en-US" sz="2500" dirty="0">
                    <a:latin typeface="Century" charset="0"/>
                    <a:ea typeface="Century" charset="0"/>
                    <a:cs typeface="Century" charset="0"/>
                  </a:endParaRPr>
                </a:p>
              </p:txBody>
            </p:sp>
          </p:grpSp>
        </p:grpSp>
      </p:grpSp>
      <p:grpSp>
        <p:nvGrpSpPr>
          <p:cNvPr id="49" name="Group 48"/>
          <p:cNvGrpSpPr/>
          <p:nvPr/>
        </p:nvGrpSpPr>
        <p:grpSpPr>
          <a:xfrm>
            <a:off x="1472184" y="3456800"/>
            <a:ext cx="7530353" cy="3461071"/>
            <a:chOff x="1468582" y="3489464"/>
            <a:chExt cx="7530353" cy="3461071"/>
          </a:xfrm>
        </p:grpSpPr>
        <p:grpSp>
          <p:nvGrpSpPr>
            <p:cNvPr id="48" name="Group 47"/>
            <p:cNvGrpSpPr/>
            <p:nvPr/>
          </p:nvGrpSpPr>
          <p:grpSpPr>
            <a:xfrm>
              <a:off x="1468582" y="3489464"/>
              <a:ext cx="7530353" cy="3461071"/>
              <a:chOff x="1468582" y="3489464"/>
              <a:chExt cx="7530353" cy="3461071"/>
            </a:xfrm>
          </p:grpSpPr>
          <p:sp>
            <p:nvSpPr>
              <p:cNvPr id="28" name="Rectangle 27"/>
              <p:cNvSpPr/>
              <p:nvPr/>
            </p:nvSpPr>
            <p:spPr>
              <a:xfrm>
                <a:off x="1468582" y="3489464"/>
                <a:ext cx="7530353" cy="346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712422" y="3610884"/>
                <a:ext cx="4588047" cy="662220"/>
                <a:chOff x="5465526" y="9429836"/>
                <a:chExt cx="5106145" cy="853059"/>
              </a:xfrm>
            </p:grpSpPr>
            <p:grpSp>
              <p:nvGrpSpPr>
                <p:cNvPr id="42" name="Group 41"/>
                <p:cNvGrpSpPr/>
                <p:nvPr/>
              </p:nvGrpSpPr>
              <p:grpSpPr>
                <a:xfrm>
                  <a:off x="5465526" y="9429836"/>
                  <a:ext cx="5106145" cy="628180"/>
                  <a:chOff x="5810214" y="650939"/>
                  <a:chExt cx="6242611" cy="628180"/>
                </a:xfrm>
              </p:grpSpPr>
              <p:sp>
                <p:nvSpPr>
                  <p:cNvPr id="44" name="TextBox 43"/>
                  <p:cNvSpPr txBox="1"/>
                  <p:nvPr/>
                </p:nvSpPr>
                <p:spPr>
                  <a:xfrm>
                    <a:off x="5810214" y="659918"/>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10</a:t>
                    </a:r>
                  </a:p>
                </p:txBody>
              </p:sp>
              <p:sp>
                <p:nvSpPr>
                  <p:cNvPr id="45" name="TextBox 44"/>
                  <p:cNvSpPr txBox="1"/>
                  <p:nvPr/>
                </p:nvSpPr>
                <p:spPr>
                  <a:xfrm>
                    <a:off x="7074708" y="650939"/>
                    <a:ext cx="1456119" cy="614532"/>
                  </a:xfrm>
                  <a:prstGeom prst="rect">
                    <a:avLst/>
                  </a:prstGeom>
                  <a:noFill/>
                </p:spPr>
                <p:txBody>
                  <a:bodyPr wrap="square" rtlCol="0">
                    <a:spAutoFit/>
                  </a:bodyPr>
                  <a:lstStyle/>
                  <a:p>
                    <a:pPr algn="ctr"/>
                    <a:r>
                      <a:rPr lang="en-US" sz="2500">
                        <a:latin typeface="Century" charset="0"/>
                        <a:ea typeface="Century" charset="0"/>
                        <a:cs typeface="Century" charset="0"/>
                      </a:rPr>
                      <a:t>50</a:t>
                    </a:r>
                    <a:endParaRPr lang="en-US" sz="2500" dirty="0">
                      <a:latin typeface="Century" charset="0"/>
                      <a:ea typeface="Century" charset="0"/>
                      <a:cs typeface="Century" charset="0"/>
                    </a:endParaRPr>
                  </a:p>
                </p:txBody>
              </p:sp>
              <p:sp>
                <p:nvSpPr>
                  <p:cNvPr id="46" name="TextBox 45"/>
                  <p:cNvSpPr txBox="1"/>
                  <p:nvPr/>
                </p:nvSpPr>
                <p:spPr>
                  <a:xfrm>
                    <a:off x="8796595" y="664587"/>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100</a:t>
                    </a:r>
                  </a:p>
                </p:txBody>
              </p:sp>
              <p:sp>
                <p:nvSpPr>
                  <p:cNvPr id="47" name="TextBox 46"/>
                  <p:cNvSpPr txBox="1"/>
                  <p:nvPr/>
                </p:nvSpPr>
                <p:spPr>
                  <a:xfrm>
                    <a:off x="10596706" y="664587"/>
                    <a:ext cx="1456119" cy="614532"/>
                  </a:xfrm>
                  <a:prstGeom prst="rect">
                    <a:avLst/>
                  </a:prstGeom>
                  <a:noFill/>
                </p:spPr>
                <p:txBody>
                  <a:bodyPr wrap="square" rtlCol="0">
                    <a:spAutoFit/>
                  </a:bodyPr>
                  <a:lstStyle/>
                  <a:p>
                    <a:pPr algn="ctr"/>
                    <a:r>
                      <a:rPr lang="en-US" sz="2500" dirty="0">
                        <a:latin typeface="Century" charset="0"/>
                        <a:ea typeface="Century" charset="0"/>
                        <a:cs typeface="Century" charset="0"/>
                      </a:rPr>
                      <a:t>200</a:t>
                    </a:r>
                  </a:p>
                </p:txBody>
              </p:sp>
            </p:grpSp>
            <p:sp>
              <p:nvSpPr>
                <p:cNvPr id="43" name="TextBox 42"/>
                <p:cNvSpPr txBox="1"/>
                <p:nvPr/>
              </p:nvSpPr>
              <p:spPr>
                <a:xfrm>
                  <a:off x="7097469" y="9668363"/>
                  <a:ext cx="1191033" cy="614532"/>
                </a:xfrm>
                <a:prstGeom prst="rect">
                  <a:avLst/>
                </a:prstGeom>
                <a:noFill/>
              </p:spPr>
              <p:txBody>
                <a:bodyPr wrap="square" rtlCol="0">
                  <a:spAutoFit/>
                </a:bodyPr>
                <a:lstStyle/>
                <a:p>
                  <a:pPr algn="ctr"/>
                  <a:r>
                    <a:rPr lang="en-US" sz="2500" dirty="0" err="1">
                      <a:latin typeface="Century" charset="0"/>
                      <a:ea typeface="Century" charset="0"/>
                      <a:cs typeface="Century" charset="0"/>
                    </a:rPr>
                    <a:t>mK</a:t>
                  </a:r>
                  <a:endParaRPr lang="en-US" sz="2500" dirty="0">
                    <a:latin typeface="Century" charset="0"/>
                    <a:ea typeface="Century" charset="0"/>
                    <a:cs typeface="Century" charset="0"/>
                  </a:endParaRPr>
                </a:p>
              </p:txBody>
            </p:sp>
          </p:grpSp>
        </p:grpSp>
        <p:grpSp>
          <p:nvGrpSpPr>
            <p:cNvPr id="33" name="Group 32"/>
            <p:cNvGrpSpPr/>
            <p:nvPr/>
          </p:nvGrpSpPr>
          <p:grpSpPr>
            <a:xfrm>
              <a:off x="2903440" y="3715769"/>
              <a:ext cx="808980" cy="674652"/>
              <a:chOff x="11269435" y="4637828"/>
              <a:chExt cx="1190934" cy="1066838"/>
            </a:xfrm>
          </p:grpSpPr>
          <p:grpSp>
            <p:nvGrpSpPr>
              <p:cNvPr id="34" name="Group 33"/>
              <p:cNvGrpSpPr/>
              <p:nvPr/>
            </p:nvGrpSpPr>
            <p:grpSpPr>
              <a:xfrm>
                <a:off x="11545531" y="5059512"/>
                <a:ext cx="899391" cy="535581"/>
                <a:chOff x="5890221" y="9316961"/>
                <a:chExt cx="899391" cy="535581"/>
              </a:xfrm>
            </p:grpSpPr>
            <p:cxnSp>
              <p:nvCxnSpPr>
                <p:cNvPr id="38" name="Straight Arrow Connector 37"/>
                <p:cNvCxnSpPr/>
                <p:nvPr/>
              </p:nvCxnSpPr>
              <p:spPr>
                <a:xfrm flipV="1">
                  <a:off x="6149532" y="9809125"/>
                  <a:ext cx="640080" cy="25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90221" y="9713552"/>
                  <a:ext cx="254635" cy="1257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6144373" y="9316961"/>
                  <a:ext cx="6127" cy="5355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11269435" y="5060517"/>
                <a:ext cx="372966" cy="632700"/>
              </a:xfrm>
              <a:prstGeom prst="rect">
                <a:avLst/>
              </a:prstGeom>
              <a:noFill/>
            </p:spPr>
            <p:txBody>
              <a:bodyPr wrap="square" rtlCol="0">
                <a:spAutoFit/>
              </a:bodyPr>
              <a:lstStyle/>
              <a:p>
                <a:r>
                  <a:rPr lang="en-US" sz="2000" dirty="0">
                    <a:latin typeface="Century" charset="0"/>
                    <a:ea typeface="Century" charset="0"/>
                    <a:cs typeface="Century" charset="0"/>
                  </a:rPr>
                  <a:t>x</a:t>
                </a:r>
              </a:p>
            </p:txBody>
          </p:sp>
          <p:sp>
            <p:nvSpPr>
              <p:cNvPr id="36" name="TextBox 35"/>
              <p:cNvSpPr txBox="1"/>
              <p:nvPr/>
            </p:nvSpPr>
            <p:spPr>
              <a:xfrm>
                <a:off x="11591209" y="4637828"/>
                <a:ext cx="372966" cy="632700"/>
              </a:xfrm>
              <a:prstGeom prst="rect">
                <a:avLst/>
              </a:prstGeom>
              <a:noFill/>
            </p:spPr>
            <p:txBody>
              <a:bodyPr wrap="square" rtlCol="0">
                <a:spAutoFit/>
              </a:bodyPr>
              <a:lstStyle/>
              <a:p>
                <a:r>
                  <a:rPr lang="en-US" sz="2000" dirty="0">
                    <a:latin typeface="Century" charset="0"/>
                    <a:ea typeface="Century" charset="0"/>
                    <a:cs typeface="Century" charset="0"/>
                  </a:rPr>
                  <a:t>y</a:t>
                </a:r>
              </a:p>
            </p:txBody>
          </p:sp>
          <p:sp>
            <p:nvSpPr>
              <p:cNvPr id="37" name="TextBox 36"/>
              <p:cNvSpPr txBox="1"/>
              <p:nvPr/>
            </p:nvSpPr>
            <p:spPr>
              <a:xfrm>
                <a:off x="12087402" y="5071966"/>
                <a:ext cx="372967" cy="632700"/>
              </a:xfrm>
              <a:prstGeom prst="rect">
                <a:avLst/>
              </a:prstGeom>
              <a:noFill/>
            </p:spPr>
            <p:txBody>
              <a:bodyPr wrap="square" rtlCol="0">
                <a:spAutoFit/>
              </a:bodyPr>
              <a:lstStyle/>
              <a:p>
                <a:r>
                  <a:rPr lang="en-US" sz="2000" dirty="0">
                    <a:latin typeface="Century" charset="0"/>
                    <a:ea typeface="Century" charset="0"/>
                    <a:cs typeface="Century" charset="0"/>
                  </a:rPr>
                  <a:t>z</a:t>
                </a:r>
              </a:p>
            </p:txBody>
          </p:sp>
        </p:grpSp>
      </p:grpSp>
      <p:sp>
        <p:nvSpPr>
          <p:cNvPr id="32" name="TextBox 31"/>
          <p:cNvSpPr txBox="1"/>
          <p:nvPr/>
        </p:nvSpPr>
        <p:spPr>
          <a:xfrm>
            <a:off x="7711572" y="6778144"/>
            <a:ext cx="4913194" cy="421526"/>
          </a:xfrm>
          <a:prstGeom prst="rect">
            <a:avLst/>
          </a:prstGeom>
          <a:noFill/>
        </p:spPr>
        <p:txBody>
          <a:bodyPr wrap="square" rtlCol="0">
            <a:spAutoFit/>
          </a:bodyPr>
          <a:lstStyle/>
          <a:p>
            <a:r>
              <a:rPr lang="en-US" kern="0" dirty="0" err="1" smtClean="0">
                <a:ea typeface="ＭＳ Ｐゴシック" pitchFamily="1" charset="-128"/>
                <a:cs typeface="Calibri" pitchFamily="34" charset="0"/>
              </a:rPr>
              <a:t>Reens</a:t>
            </a:r>
            <a:r>
              <a:rPr lang="en-US" kern="0" dirty="0" smtClean="0">
                <a:ea typeface="ＭＳ Ｐゴシック" pitchFamily="1" charset="-128"/>
                <a:cs typeface="Calibri" pitchFamily="34" charset="0"/>
              </a:rPr>
              <a:t>, Wu </a:t>
            </a:r>
            <a:r>
              <a:rPr lang="en-US" kern="0" dirty="0">
                <a:ea typeface="ＭＳ Ｐゴシック" pitchFamily="1" charset="-128"/>
                <a:cs typeface="Calibri" pitchFamily="34" charset="0"/>
              </a:rPr>
              <a:t>et al, in preparation</a:t>
            </a:r>
          </a:p>
        </p:txBody>
      </p:sp>
    </p:spTree>
    <p:extLst>
      <p:ext uri="{BB962C8B-B14F-4D97-AF65-F5344CB8AC3E}">
        <p14:creationId xmlns:p14="http://schemas.microsoft.com/office/powerpoint/2010/main" val="96475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Pushing the Limits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29" indent="-514329">
                  <a:buFont typeface="+mj-lt"/>
                  <a:buAutoNum type="arabicPeriod"/>
                </a:pPr>
                <a:r>
                  <a:rPr lang="en-US" dirty="0" smtClean="0"/>
                  <a:t>Evaporative Cooling:</a:t>
                </a:r>
              </a:p>
              <a:p>
                <a:pPr marL="457182" lvl="1" indent="0">
                  <a:buNone/>
                </a:pPr>
                <a:r>
                  <a:rPr lang="en-US" dirty="0" smtClean="0"/>
                  <a:t>Minor density improvement.</a:t>
                </a:r>
              </a:p>
              <a:p>
                <a:pPr marL="514329" indent="-514329">
                  <a:buFont typeface="+mj-lt"/>
                  <a:buAutoNum type="arabicPeriod"/>
                </a:pPr>
                <a:endParaRPr lang="en-US" dirty="0" smtClean="0"/>
              </a:p>
              <a:p>
                <a:pPr marL="514329" indent="-514329">
                  <a:buFont typeface="+mj-lt"/>
                  <a:buAutoNum type="arabicPeriod"/>
                </a:pPr>
                <a:r>
                  <a:rPr lang="en-US" dirty="0" smtClean="0"/>
                  <a:t>Solving Spin-Flip Losses:</a:t>
                </a:r>
              </a:p>
              <a:p>
                <a:pPr marL="457182" lvl="1" indent="0">
                  <a:buNone/>
                </a:pPr>
                <a:r>
                  <a:rPr lang="en-US" dirty="0" smtClean="0"/>
                  <a:t>Yes, but density still low.</a:t>
                </a:r>
              </a:p>
              <a:p>
                <a:pPr marL="514329" indent="-514329">
                  <a:buFont typeface="+mj-lt"/>
                  <a:buAutoNum type="arabicPeriod"/>
                </a:pPr>
                <a:endParaRPr lang="en-US" dirty="0"/>
              </a:p>
              <a:p>
                <a:pPr marL="514329" indent="-514329">
                  <a:buFont typeface="+mj-lt"/>
                  <a:buAutoNum type="arabicPeriod"/>
                </a:pPr>
                <a:r>
                  <a:rPr lang="en-US" dirty="0" smtClean="0"/>
                  <a:t>New Deceleration Strategy:</a:t>
                </a:r>
              </a:p>
              <a:p>
                <a:pPr marL="457182" lvl="1" indent="0">
                  <a:buNone/>
                </a:pPr>
                <a:r>
                  <a:rPr lang="en-US" dirty="0" smtClean="0"/>
                  <a:t>With this and other gains,</a:t>
                </a:r>
              </a:p>
              <a:p>
                <a:pPr marL="457182" lvl="1" indent="0">
                  <a:buNone/>
                </a:pPr>
                <a14:m>
                  <m:oMath xmlns:m="http://schemas.openxmlformats.org/officeDocument/2006/math">
                    <m:r>
                      <a:rPr lang="en-US" i="1">
                        <a:latin typeface="Cambria Math" charset="0"/>
                        <a:ea typeface="Cambria Math" charset="0"/>
                        <a:cs typeface="Cambria Math" charset="0"/>
                      </a:rPr>
                      <m:t>∼</m:t>
                    </m:r>
                  </m:oMath>
                </a14:m>
                <a:r>
                  <a:rPr lang="en-US" dirty="0" smtClean="0"/>
                  <a:t>2</a:t>
                </a:r>
                <a:r>
                  <a:rPr lang="en-US" dirty="0"/>
                  <a:t>0x </a:t>
                </a:r>
                <a:r>
                  <a:rPr lang="en-US" dirty="0" smtClean="0"/>
                  <a:t>OH</a:t>
                </a:r>
                <a:r>
                  <a:rPr lang="en-US" baseline="30000" dirty="0" smtClean="0"/>
                  <a:t>•</a:t>
                </a:r>
                <a:r>
                  <a:rPr lang="en-US" dirty="0" smtClean="0"/>
                  <a:t> density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691" t="-3150" b="-2625"/>
                </a:stretch>
              </a:blipFill>
            </p:spPr>
            <p:txBody>
              <a:bodyPr/>
              <a:lstStyle/>
              <a:p>
                <a:r>
                  <a:rPr lang="en-US">
                    <a:noFill/>
                  </a:rPr>
                  <a:t> </a:t>
                </a:r>
              </a:p>
            </p:txBody>
          </p:sp>
        </mc:Fallback>
      </mc:AlternateContent>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17783" y="1552008"/>
            <a:ext cx="2677886" cy="2677886"/>
          </a:xfrm>
          <a:prstGeom prst="rect">
            <a:avLst/>
          </a:prstGeom>
        </p:spPr>
      </p:pic>
      <p:grpSp>
        <p:nvGrpSpPr>
          <p:cNvPr id="8" name="Group 7"/>
          <p:cNvGrpSpPr/>
          <p:nvPr/>
        </p:nvGrpSpPr>
        <p:grpSpPr>
          <a:xfrm>
            <a:off x="6818959" y="2875644"/>
            <a:ext cx="2723618" cy="2312532"/>
            <a:chOff x="473529" y="1410382"/>
            <a:chExt cx="3935186" cy="3341233"/>
          </a:xfrm>
        </p:grpSpPr>
        <p:pic>
          <p:nvPicPr>
            <p:cNvPr id="5" name="Picture 4" descr="geometry_out.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3529" y="1412403"/>
              <a:ext cx="3935186" cy="3339212"/>
            </a:xfrm>
            <a:prstGeom prst="rect">
              <a:avLst/>
            </a:prstGeom>
          </p:spPr>
        </p:pic>
        <p:sp>
          <p:nvSpPr>
            <p:cNvPr id="6" name="Rectangle 5"/>
            <p:cNvSpPr/>
            <p:nvPr/>
          </p:nvSpPr>
          <p:spPr>
            <a:xfrm>
              <a:off x="4098471" y="1975757"/>
              <a:ext cx="293915" cy="18288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84171" y="1410382"/>
              <a:ext cx="394607" cy="41524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1496" y="4072450"/>
            <a:ext cx="3048247" cy="238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29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pic>
        <p:nvPicPr>
          <p:cNvPr id="16"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7423724" y="73189"/>
            <a:ext cx="4750253" cy="3051011"/>
          </a:xfrm>
        </p:spPr>
      </p:pic>
      <p:sp>
        <p:nvSpPr>
          <p:cNvPr id="6" name="TextBox 5"/>
          <p:cNvSpPr txBox="1"/>
          <p:nvPr/>
        </p:nvSpPr>
        <p:spPr>
          <a:xfrm>
            <a:off x="341842" y="1588349"/>
            <a:ext cx="2341860" cy="4701031"/>
          </a:xfrm>
          <a:prstGeom prst="rect">
            <a:avLst/>
          </a:prstGeom>
          <a:noFill/>
        </p:spPr>
        <p:txBody>
          <a:bodyPr wrap="none" rtlCol="0">
            <a:spAutoFit/>
          </a:bodyPr>
          <a:lstStyle/>
          <a:p>
            <a:r>
              <a:rPr lang="en-US" u="sng" dirty="0"/>
              <a:t>Graduate Students:</a:t>
            </a:r>
          </a:p>
          <a:p>
            <a:r>
              <a:rPr lang="en-US" dirty="0"/>
              <a:t>Ben </a:t>
            </a:r>
            <a:r>
              <a:rPr lang="en-US" dirty="0" err="1"/>
              <a:t>Stuhl</a:t>
            </a:r>
            <a:endParaRPr lang="en-US" dirty="0"/>
          </a:p>
          <a:p>
            <a:r>
              <a:rPr lang="en-US" dirty="0" err="1"/>
              <a:t>Hao</a:t>
            </a:r>
            <a:r>
              <a:rPr lang="en-US" dirty="0"/>
              <a:t> Wu</a:t>
            </a:r>
          </a:p>
          <a:p>
            <a:r>
              <a:rPr lang="en-US" dirty="0"/>
              <a:t>Alex </a:t>
            </a:r>
            <a:r>
              <a:rPr lang="en-US" dirty="0" err="1"/>
              <a:t>Aeppli</a:t>
            </a:r>
            <a:endParaRPr lang="en-US" dirty="0"/>
          </a:p>
          <a:p>
            <a:endParaRPr lang="en-US" dirty="0"/>
          </a:p>
          <a:p>
            <a:r>
              <a:rPr lang="en-US" u="sng" dirty="0"/>
              <a:t>Postdocs</a:t>
            </a:r>
            <a:r>
              <a:rPr lang="en-US" dirty="0"/>
              <a:t>:</a:t>
            </a:r>
          </a:p>
          <a:p>
            <a:r>
              <a:rPr lang="en-US" dirty="0"/>
              <a:t>Matt </a:t>
            </a:r>
            <a:r>
              <a:rPr lang="en-US" dirty="0" err="1"/>
              <a:t>Hummon</a:t>
            </a:r>
            <a:endParaRPr lang="en-US" dirty="0"/>
          </a:p>
          <a:p>
            <a:r>
              <a:rPr lang="en-US" dirty="0"/>
              <a:t>Tim </a:t>
            </a:r>
            <a:r>
              <a:rPr lang="en-US" dirty="0" err="1"/>
              <a:t>Langen</a:t>
            </a:r>
            <a:endParaRPr lang="en-US" dirty="0"/>
          </a:p>
          <a:p>
            <a:r>
              <a:rPr lang="en-US" dirty="0"/>
              <a:t>Piotr </a:t>
            </a:r>
            <a:r>
              <a:rPr lang="en-US" dirty="0" err="1"/>
              <a:t>Wcisło</a:t>
            </a:r>
            <a:endParaRPr lang="en-US" dirty="0"/>
          </a:p>
          <a:p>
            <a:endParaRPr lang="en-US" dirty="0"/>
          </a:p>
          <a:p>
            <a:r>
              <a:rPr lang="en-US" u="sng" dirty="0"/>
              <a:t>Undergraduates:</a:t>
            </a:r>
          </a:p>
          <a:p>
            <a:r>
              <a:rPr lang="en-US" dirty="0"/>
              <a:t>Tong </a:t>
            </a:r>
            <a:r>
              <a:rPr lang="en-US" dirty="0" err="1"/>
              <a:t>Punsuebsay</a:t>
            </a:r>
            <a:endParaRPr lang="en-US" dirty="0"/>
          </a:p>
          <a:p>
            <a:r>
              <a:rPr lang="en-US" dirty="0"/>
              <a:t>Daniela </a:t>
            </a:r>
            <a:r>
              <a:rPr lang="en-US" dirty="0" err="1"/>
              <a:t>Fontecha</a:t>
            </a:r>
            <a:endParaRPr lang="en-US" dirty="0"/>
          </a:p>
          <a:p>
            <a:r>
              <a:rPr lang="en-US" dirty="0"/>
              <a:t>Anna McAuliffe</a:t>
            </a:r>
          </a:p>
        </p:txBody>
      </p:sp>
      <p:sp>
        <p:nvSpPr>
          <p:cNvPr id="8" name="TextBox 7"/>
          <p:cNvSpPr txBox="1"/>
          <p:nvPr/>
        </p:nvSpPr>
        <p:spPr>
          <a:xfrm>
            <a:off x="9362001" y="5670331"/>
            <a:ext cx="873701" cy="421526"/>
          </a:xfrm>
          <a:prstGeom prst="rect">
            <a:avLst/>
          </a:prstGeom>
          <a:noFill/>
        </p:spPr>
        <p:txBody>
          <a:bodyPr wrap="none" rtlCol="0">
            <a:spAutoFit/>
          </a:bodyPr>
          <a:lstStyle/>
          <a:p>
            <a:r>
              <a:rPr lang="en-US" dirty="0"/>
              <a:t>Jun Ye</a:t>
            </a:r>
          </a:p>
        </p:txBody>
      </p:sp>
      <p:pic>
        <p:nvPicPr>
          <p:cNvPr id="9" name="Picture 8"/>
          <p:cNvPicPr>
            <a:picLocks noChangeAspect="1"/>
          </p:cNvPicPr>
          <p:nvPr/>
        </p:nvPicPr>
        <p:blipFill>
          <a:blip r:embed="rId3"/>
          <a:stretch>
            <a:fillRect/>
          </a:stretch>
        </p:blipFill>
        <p:spPr>
          <a:xfrm>
            <a:off x="4014897" y="6460079"/>
            <a:ext cx="1324678" cy="51835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06051" y="6207717"/>
            <a:ext cx="879710" cy="89877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38113" y="6243213"/>
            <a:ext cx="872380" cy="87238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58274" y="6289380"/>
            <a:ext cx="784410" cy="780046"/>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35003" y="6190499"/>
            <a:ext cx="927842" cy="933206"/>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81319" y="6289380"/>
            <a:ext cx="1298564" cy="802912"/>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675441" y="6587833"/>
            <a:ext cx="772604" cy="262844"/>
          </a:xfrm>
          <a:prstGeom prst="rect">
            <a:avLst/>
          </a:prstGeom>
        </p:spPr>
      </p:pic>
      <p:pic>
        <p:nvPicPr>
          <p:cNvPr id="17" name="Picture 16" descr="IMG_0404.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17307" y="3124200"/>
            <a:ext cx="3787283" cy="2524855"/>
          </a:xfrm>
          <a:prstGeom prst="rect">
            <a:avLst/>
          </a:prstGeom>
        </p:spPr>
      </p:pic>
      <p:pic>
        <p:nvPicPr>
          <p:cNvPr id="18" name="Picture 17" descr="Ye at JILA 2008.jp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893066" y="3124200"/>
            <a:ext cx="3811572" cy="2546131"/>
          </a:xfrm>
          <a:prstGeom prst="rect">
            <a:avLst/>
          </a:prstGeom>
        </p:spPr>
      </p:pic>
      <p:sp>
        <p:nvSpPr>
          <p:cNvPr id="21" name="TextBox 20"/>
          <p:cNvSpPr txBox="1"/>
          <p:nvPr/>
        </p:nvSpPr>
        <p:spPr>
          <a:xfrm>
            <a:off x="3353071" y="1549020"/>
            <a:ext cx="1001300" cy="1409104"/>
          </a:xfrm>
          <a:prstGeom prst="rect">
            <a:avLst/>
          </a:prstGeom>
          <a:noFill/>
        </p:spPr>
        <p:txBody>
          <a:bodyPr wrap="none" rtlCol="0">
            <a:spAutoFit/>
          </a:bodyPr>
          <a:lstStyle/>
          <a:p>
            <a:r>
              <a:rPr lang="en-US" u="sng" dirty="0" smtClean="0"/>
              <a:t>Family:</a:t>
            </a:r>
          </a:p>
          <a:p>
            <a:r>
              <a:rPr lang="en-US" dirty="0" smtClean="0"/>
              <a:t>Abby</a:t>
            </a:r>
          </a:p>
          <a:p>
            <a:r>
              <a:rPr lang="en-US" dirty="0" smtClean="0"/>
              <a:t>Nathan</a:t>
            </a:r>
          </a:p>
          <a:p>
            <a:r>
              <a:rPr lang="en-US" dirty="0" smtClean="0"/>
              <a:t>Sammy</a:t>
            </a:r>
            <a:endParaRPr lang="en-US" dirty="0"/>
          </a:p>
        </p:txBody>
      </p:sp>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49582" y="33656"/>
            <a:ext cx="3436870" cy="3109385"/>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a:ext>
            </a:extLst>
          </a:blip>
          <a:srcRect r="28861" b="28952"/>
          <a:stretch/>
        </p:blipFill>
        <p:spPr>
          <a:xfrm>
            <a:off x="2650976" y="3124200"/>
            <a:ext cx="2461480" cy="2529882"/>
          </a:xfrm>
          <a:prstGeom prst="rect">
            <a:avLst/>
          </a:prstGeom>
        </p:spPr>
      </p:pic>
    </p:spTree>
    <p:extLst>
      <p:ext uri="{BB962C8B-B14F-4D97-AF65-F5344CB8AC3E}">
        <p14:creationId xmlns:p14="http://schemas.microsoft.com/office/powerpoint/2010/main" val="15888429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31000"/>
                    </a14:imgEffect>
                    <a14:imgEffect>
                      <a14:brightnessContrast bright="29000"/>
                    </a14:imgEffect>
                  </a14:imgLayer>
                </a14:imgProps>
              </a:ext>
            </a:extLst>
          </a:blip>
          <a:stretch>
            <a:fillRect/>
          </a:stretch>
        </p:blipFill>
        <p:spPr>
          <a:xfrm>
            <a:off x="0" y="-1371600"/>
            <a:ext cx="11704320" cy="877824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13719" y="2956560"/>
            <a:ext cx="3526451" cy="443484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744" y="3429000"/>
            <a:ext cx="4219908" cy="3962400"/>
          </a:xfrm>
          <a:prstGeom prst="rect">
            <a:avLst/>
          </a:prstGeom>
        </p:spPr>
      </p:pic>
      <p:pic>
        <p:nvPicPr>
          <p:cNvPr id="12" name="Picture 11"/>
          <p:cNvPicPr>
            <a:picLocks noChangeAspect="1"/>
          </p:cNvPicPr>
          <p:nvPr/>
        </p:nvPicPr>
        <p:blipFill>
          <a:blip r:embed="rId6"/>
          <a:stretch>
            <a:fillRect/>
          </a:stretch>
        </p:blipFill>
        <p:spPr>
          <a:xfrm>
            <a:off x="6842919" y="2429933"/>
            <a:ext cx="4961467" cy="4961467"/>
          </a:xfrm>
          <a:prstGeom prst="rect">
            <a:avLst/>
          </a:prstGeom>
        </p:spPr>
      </p:pic>
    </p:spTree>
    <p:extLst>
      <p:ext uri="{BB962C8B-B14F-4D97-AF65-F5344CB8AC3E}">
        <p14:creationId xmlns:p14="http://schemas.microsoft.com/office/powerpoint/2010/main" val="1433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804672" y="1947672"/>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A</a:t>
            </a:r>
            <a:r>
              <a:rPr lang="en-US" dirty="0"/>
              <a:t>MO Physics:  Repeatability, Precision.</a:t>
            </a:r>
          </a:p>
          <a:p>
            <a:pPr lvl="1"/>
            <a:r>
              <a:rPr lang="en-US" sz="2800" dirty="0"/>
              <a:t>Indistinguishability</a:t>
            </a:r>
          </a:p>
          <a:p>
            <a:pPr lvl="1"/>
            <a:r>
              <a:rPr lang="en-US" sz="2800" dirty="0"/>
              <a:t>Symmetry, enabling optical</a:t>
            </a:r>
          </a:p>
          <a:p>
            <a:endParaRPr lang="en-US" dirty="0"/>
          </a:p>
          <a:p>
            <a:r>
              <a:rPr lang="en-US" dirty="0"/>
              <a:t>A</a:t>
            </a:r>
            <a:r>
              <a:rPr lang="en-US" b="1" u="sng" dirty="0"/>
              <a:t>M</a:t>
            </a:r>
            <a:r>
              <a:rPr lang="en-US" dirty="0"/>
              <a:t>O Physics:  Trade low Entropy for</a:t>
            </a:r>
            <a:r>
              <a:rPr lang="mr-IN" dirty="0"/>
              <a:t>…</a:t>
            </a:r>
            <a:endParaRPr lang="en-US" dirty="0"/>
          </a:p>
          <a:p>
            <a:pPr lvl="1"/>
            <a:r>
              <a:rPr lang="en-US" sz="2800" dirty="0"/>
              <a:t>Long Range Interactions</a:t>
            </a:r>
          </a:p>
          <a:p>
            <a:pPr lvl="1"/>
            <a:r>
              <a:rPr lang="en-US" sz="2800" dirty="0"/>
              <a:t>New Quantum Phases</a:t>
            </a:r>
          </a:p>
          <a:p>
            <a:pPr lvl="1"/>
            <a:r>
              <a:rPr lang="en-US" sz="2800" dirty="0"/>
              <a:t>Decoupled Transitions</a:t>
            </a:r>
          </a:p>
          <a:p>
            <a:pPr lvl="1"/>
            <a:r>
              <a:rPr lang="en-US" sz="2800" dirty="0"/>
              <a:t>Relevance to Chemistry, </a:t>
            </a:r>
          </a:p>
        </p:txBody>
      </p:sp>
      <p:sp>
        <p:nvSpPr>
          <p:cNvPr id="2" name="Title 1"/>
          <p:cNvSpPr>
            <a:spLocks noGrp="1"/>
          </p:cNvSpPr>
          <p:nvPr>
            <p:ph type="title"/>
          </p:nvPr>
        </p:nvSpPr>
        <p:spPr/>
        <p:txBody>
          <a:bodyPr>
            <a:normAutofit/>
          </a:bodyPr>
          <a:lstStyle/>
          <a:p>
            <a:r>
              <a:rPr lang="en-US" dirty="0" smtClean="0"/>
              <a:t>Motivation: A</a:t>
            </a:r>
            <a:r>
              <a:rPr lang="en-US" sz="2800" dirty="0" smtClean="0"/>
              <a:t>tomic</a:t>
            </a:r>
            <a:r>
              <a:rPr lang="en-US" sz="2500" dirty="0" smtClean="0"/>
              <a:t>,</a:t>
            </a:r>
            <a:r>
              <a:rPr lang="en-US" dirty="0" smtClean="0"/>
              <a:t> M</a:t>
            </a:r>
            <a:r>
              <a:rPr lang="en-US" sz="2800" dirty="0" smtClean="0"/>
              <a:t>olecular, &amp;</a:t>
            </a:r>
            <a:r>
              <a:rPr lang="en-US" sz="2500" dirty="0" smtClean="0"/>
              <a:t> </a:t>
            </a:r>
            <a:r>
              <a:rPr lang="en-US" dirty="0" smtClean="0"/>
              <a:t>O</a:t>
            </a:r>
            <a:r>
              <a:rPr lang="en-US" sz="2800" dirty="0" smtClean="0"/>
              <a:t>ptical</a:t>
            </a:r>
            <a:r>
              <a:rPr lang="en-US" dirty="0" smtClean="0"/>
              <a:t> Physics</a:t>
            </a:r>
            <a:endParaRPr lang="en-US" dirty="0"/>
          </a:p>
        </p:txBody>
      </p:sp>
      <p:sp>
        <p:nvSpPr>
          <p:cNvPr id="3" name="Content Placeholder 2"/>
          <p:cNvSpPr>
            <a:spLocks noGrp="1"/>
          </p:cNvSpPr>
          <p:nvPr>
            <p:ph idx="1"/>
          </p:nvPr>
        </p:nvSpPr>
        <p:spPr>
          <a:xfrm>
            <a:off x="2130552" y="6096000"/>
            <a:ext cx="3551789" cy="603859"/>
          </a:xfrm>
        </p:spPr>
        <p:txBody>
          <a:bodyPr>
            <a:normAutofit fontScale="85000" lnSpcReduction="10000"/>
          </a:bodyPr>
          <a:lstStyle/>
          <a:p>
            <a:pPr marL="0" indent="0">
              <a:lnSpc>
                <a:spcPct val="100000"/>
              </a:lnSpc>
              <a:spcBef>
                <a:spcPts val="0"/>
              </a:spcBef>
              <a:buNone/>
              <a:defRPr/>
            </a:pPr>
            <a:r>
              <a:rPr lang="en-US" dirty="0"/>
              <a:t>Astrophysics, Biology.</a:t>
            </a:r>
          </a:p>
        </p:txBody>
      </p:sp>
      <p:pic>
        <p:nvPicPr>
          <p:cNvPr id="4" name="Picture 2" descr="t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08094" y="1490585"/>
            <a:ext cx="2170835" cy="2304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cms.iopscience.org/f2de6716-2762-11e8-b59b-a7e7e6e788bd/Atomic-and-molecular_1816px-x-450px_retina.jpg?guest=true"/>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017707" y="4092924"/>
            <a:ext cx="2591356" cy="20299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939029" y="6179403"/>
            <a:ext cx="2602523" cy="830997"/>
          </a:xfrm>
          <a:prstGeom prst="rect">
            <a:avLst/>
          </a:prstGeom>
          <a:noFill/>
        </p:spPr>
        <p:txBody>
          <a:bodyPr wrap="square" rtlCol="0">
            <a:spAutoFit/>
          </a:bodyPr>
          <a:lstStyle/>
          <a:p>
            <a:r>
              <a:rPr lang="en-US" sz="1200" dirty="0"/>
              <a:t>Image credit: Paul Kent, National Center For Computational Sciences, </a:t>
            </a:r>
            <a:r>
              <a:rPr lang="en-US" sz="1200" dirty="0" err="1"/>
              <a:t>Ornl</a:t>
            </a:r>
            <a:r>
              <a:rPr lang="en-US" sz="1200" dirty="0"/>
              <a:t>/Jorge </a:t>
            </a:r>
            <a:r>
              <a:rPr lang="en-US" sz="1200" dirty="0" err="1"/>
              <a:t>Sofo</a:t>
            </a:r>
            <a:r>
              <a:rPr lang="en-US" sz="1200" dirty="0"/>
              <a:t>, Penn State University/Science Photo Library</a:t>
            </a:r>
          </a:p>
        </p:txBody>
      </p:sp>
      <p:sp>
        <p:nvSpPr>
          <p:cNvPr id="8" name="Content Placeholder 2"/>
          <p:cNvSpPr txBox="1">
            <a:spLocks/>
          </p:cNvSpPr>
          <p:nvPr/>
        </p:nvSpPr>
        <p:spPr>
          <a:xfrm>
            <a:off x="2148840" y="3200400"/>
            <a:ext cx="3551789" cy="603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t>pumping, cooling.</a:t>
            </a:r>
          </a:p>
        </p:txBody>
      </p:sp>
    </p:spTree>
    <p:extLst>
      <p:ext uri="{BB962C8B-B14F-4D97-AF65-F5344CB8AC3E}">
        <p14:creationId xmlns:p14="http://schemas.microsoft.com/office/powerpoint/2010/main" val="4279735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a:ext>
            </a:extLst>
          </a:blip>
          <a:srcRect r="28861" b="28952"/>
          <a:stretch/>
        </p:blipFill>
        <p:spPr>
          <a:xfrm>
            <a:off x="2650976" y="3124200"/>
            <a:ext cx="2461480" cy="2529882"/>
          </a:xfrm>
          <a:prstGeom prst="rect">
            <a:avLst/>
          </a:prstGeom>
        </p:spPr>
      </p:pic>
      <p:sp>
        <p:nvSpPr>
          <p:cNvPr id="2" name="Title 1"/>
          <p:cNvSpPr>
            <a:spLocks noGrp="1"/>
          </p:cNvSpPr>
          <p:nvPr>
            <p:ph type="title"/>
          </p:nvPr>
        </p:nvSpPr>
        <p:spPr/>
        <p:txBody>
          <a:bodyPr/>
          <a:lstStyle/>
          <a:p>
            <a:r>
              <a:rPr lang="en-US" dirty="0" smtClean="0"/>
              <a:t>Acknowledgements</a:t>
            </a:r>
            <a:endParaRPr lang="en-US" dirty="0"/>
          </a:p>
        </p:txBody>
      </p:sp>
      <p:pic>
        <p:nvPicPr>
          <p:cNvPr id="16"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7423724" y="73189"/>
            <a:ext cx="4750253" cy="3051011"/>
          </a:xfrm>
        </p:spPr>
      </p:pic>
      <p:sp>
        <p:nvSpPr>
          <p:cNvPr id="6" name="TextBox 5"/>
          <p:cNvSpPr txBox="1"/>
          <p:nvPr/>
        </p:nvSpPr>
        <p:spPr>
          <a:xfrm>
            <a:off x="341842" y="1588349"/>
            <a:ext cx="2341860" cy="4701031"/>
          </a:xfrm>
          <a:prstGeom prst="rect">
            <a:avLst/>
          </a:prstGeom>
          <a:noFill/>
        </p:spPr>
        <p:txBody>
          <a:bodyPr wrap="none" rtlCol="0">
            <a:spAutoFit/>
          </a:bodyPr>
          <a:lstStyle/>
          <a:p>
            <a:r>
              <a:rPr lang="en-US" u="sng" dirty="0"/>
              <a:t>Graduate Students:</a:t>
            </a:r>
          </a:p>
          <a:p>
            <a:r>
              <a:rPr lang="en-US" dirty="0"/>
              <a:t>Ben </a:t>
            </a:r>
            <a:r>
              <a:rPr lang="en-US" dirty="0" err="1"/>
              <a:t>Stuhl</a:t>
            </a:r>
            <a:endParaRPr lang="en-US" dirty="0"/>
          </a:p>
          <a:p>
            <a:r>
              <a:rPr lang="en-US" dirty="0" err="1"/>
              <a:t>Hao</a:t>
            </a:r>
            <a:r>
              <a:rPr lang="en-US" dirty="0"/>
              <a:t> Wu</a:t>
            </a:r>
          </a:p>
          <a:p>
            <a:r>
              <a:rPr lang="en-US" dirty="0"/>
              <a:t>Alex </a:t>
            </a:r>
            <a:r>
              <a:rPr lang="en-US" dirty="0" err="1"/>
              <a:t>Aeppli</a:t>
            </a:r>
            <a:endParaRPr lang="en-US" dirty="0"/>
          </a:p>
          <a:p>
            <a:endParaRPr lang="en-US" dirty="0"/>
          </a:p>
          <a:p>
            <a:r>
              <a:rPr lang="en-US" u="sng" dirty="0"/>
              <a:t>Postdocs</a:t>
            </a:r>
            <a:r>
              <a:rPr lang="en-US" dirty="0"/>
              <a:t>:</a:t>
            </a:r>
          </a:p>
          <a:p>
            <a:r>
              <a:rPr lang="en-US" dirty="0"/>
              <a:t>Matt </a:t>
            </a:r>
            <a:r>
              <a:rPr lang="en-US" dirty="0" err="1"/>
              <a:t>Hummon</a:t>
            </a:r>
            <a:endParaRPr lang="en-US" dirty="0"/>
          </a:p>
          <a:p>
            <a:r>
              <a:rPr lang="en-US" dirty="0"/>
              <a:t>Tim </a:t>
            </a:r>
            <a:r>
              <a:rPr lang="en-US" dirty="0" err="1"/>
              <a:t>Langen</a:t>
            </a:r>
            <a:endParaRPr lang="en-US" dirty="0"/>
          </a:p>
          <a:p>
            <a:r>
              <a:rPr lang="en-US" dirty="0"/>
              <a:t>Piotr </a:t>
            </a:r>
            <a:r>
              <a:rPr lang="en-US" dirty="0" err="1"/>
              <a:t>Wcisło</a:t>
            </a:r>
            <a:endParaRPr lang="en-US" dirty="0"/>
          </a:p>
          <a:p>
            <a:endParaRPr lang="en-US" dirty="0"/>
          </a:p>
          <a:p>
            <a:r>
              <a:rPr lang="en-US" u="sng" dirty="0"/>
              <a:t>Undergraduates:</a:t>
            </a:r>
          </a:p>
          <a:p>
            <a:r>
              <a:rPr lang="en-US" dirty="0"/>
              <a:t>Tong </a:t>
            </a:r>
            <a:r>
              <a:rPr lang="en-US" dirty="0" err="1"/>
              <a:t>Punsuebsay</a:t>
            </a:r>
            <a:endParaRPr lang="en-US" dirty="0"/>
          </a:p>
          <a:p>
            <a:r>
              <a:rPr lang="en-US" dirty="0"/>
              <a:t>Daniela </a:t>
            </a:r>
            <a:r>
              <a:rPr lang="en-US" dirty="0" err="1"/>
              <a:t>Fontecha</a:t>
            </a:r>
            <a:endParaRPr lang="en-US" dirty="0"/>
          </a:p>
          <a:p>
            <a:r>
              <a:rPr lang="en-US" dirty="0"/>
              <a:t>Anna McAuliffe</a:t>
            </a:r>
          </a:p>
        </p:txBody>
      </p:sp>
      <p:sp>
        <p:nvSpPr>
          <p:cNvPr id="8" name="TextBox 7"/>
          <p:cNvSpPr txBox="1"/>
          <p:nvPr/>
        </p:nvSpPr>
        <p:spPr>
          <a:xfrm>
            <a:off x="9362001" y="5670331"/>
            <a:ext cx="873701" cy="421526"/>
          </a:xfrm>
          <a:prstGeom prst="rect">
            <a:avLst/>
          </a:prstGeom>
          <a:noFill/>
        </p:spPr>
        <p:txBody>
          <a:bodyPr wrap="none" rtlCol="0">
            <a:spAutoFit/>
          </a:bodyPr>
          <a:lstStyle/>
          <a:p>
            <a:r>
              <a:rPr lang="en-US" dirty="0"/>
              <a:t>Jun Ye</a:t>
            </a:r>
          </a:p>
        </p:txBody>
      </p:sp>
      <p:pic>
        <p:nvPicPr>
          <p:cNvPr id="9" name="Picture 8"/>
          <p:cNvPicPr>
            <a:picLocks noChangeAspect="1"/>
          </p:cNvPicPr>
          <p:nvPr/>
        </p:nvPicPr>
        <p:blipFill>
          <a:blip r:embed="rId4"/>
          <a:stretch>
            <a:fillRect/>
          </a:stretch>
        </p:blipFill>
        <p:spPr>
          <a:xfrm>
            <a:off x="4014897" y="6460079"/>
            <a:ext cx="1324678" cy="51835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06051" y="6207717"/>
            <a:ext cx="879710" cy="89877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38113" y="6243213"/>
            <a:ext cx="872380" cy="87238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458274" y="6289380"/>
            <a:ext cx="784410" cy="78004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35003" y="6190499"/>
            <a:ext cx="927842" cy="933206"/>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281319" y="6289380"/>
            <a:ext cx="1298564" cy="802912"/>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675441" y="6587833"/>
            <a:ext cx="772604" cy="262844"/>
          </a:xfrm>
          <a:prstGeom prst="rect">
            <a:avLst/>
          </a:prstGeom>
        </p:spPr>
      </p:pic>
      <p:pic>
        <p:nvPicPr>
          <p:cNvPr id="17" name="Picture 16" descr="IMG_0404.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117307" y="3124200"/>
            <a:ext cx="3787283" cy="2524855"/>
          </a:xfrm>
          <a:prstGeom prst="rect">
            <a:avLst/>
          </a:prstGeom>
        </p:spPr>
      </p:pic>
      <p:pic>
        <p:nvPicPr>
          <p:cNvPr id="18" name="Picture 17" descr="Ye at JILA 2008.jp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7893066" y="3124200"/>
            <a:ext cx="3811572" cy="2546131"/>
          </a:xfrm>
          <a:prstGeom prst="rect">
            <a:avLst/>
          </a:prstGeom>
        </p:spPr>
      </p:pic>
      <p:sp>
        <p:nvSpPr>
          <p:cNvPr id="21" name="TextBox 20"/>
          <p:cNvSpPr txBox="1"/>
          <p:nvPr/>
        </p:nvSpPr>
        <p:spPr>
          <a:xfrm>
            <a:off x="3353071" y="1549020"/>
            <a:ext cx="1001300" cy="1409104"/>
          </a:xfrm>
          <a:prstGeom prst="rect">
            <a:avLst/>
          </a:prstGeom>
          <a:noFill/>
        </p:spPr>
        <p:txBody>
          <a:bodyPr wrap="none" rtlCol="0">
            <a:spAutoFit/>
          </a:bodyPr>
          <a:lstStyle/>
          <a:p>
            <a:r>
              <a:rPr lang="en-US" u="sng" dirty="0" smtClean="0"/>
              <a:t>Family:</a:t>
            </a:r>
          </a:p>
          <a:p>
            <a:r>
              <a:rPr lang="en-US" dirty="0" smtClean="0"/>
              <a:t>Abby</a:t>
            </a:r>
          </a:p>
          <a:p>
            <a:r>
              <a:rPr lang="en-US" dirty="0" smtClean="0"/>
              <a:t>Nathan</a:t>
            </a:r>
          </a:p>
          <a:p>
            <a:r>
              <a:rPr lang="en-US" dirty="0" smtClean="0"/>
              <a:t>Sammy</a:t>
            </a:r>
            <a:endParaRPr lang="en-US" dirty="0"/>
          </a:p>
        </p:txBody>
      </p:sp>
      <p:pic>
        <p:nvPicPr>
          <p:cNvPr id="3" name="Picture 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449582" y="33656"/>
            <a:ext cx="3436870" cy="3109385"/>
          </a:xfrm>
          <a:prstGeom prst="rect">
            <a:avLst/>
          </a:prstGeom>
        </p:spPr>
      </p:pic>
      <p:pic>
        <p:nvPicPr>
          <p:cNvPr id="20" name="Picture 19"/>
          <p:cNvPicPr>
            <a:picLocks noChangeAspect="1"/>
          </p:cNvPicPr>
          <p:nvPr/>
        </p:nvPicPr>
        <p:blipFill>
          <a:blip r:embed="rId14"/>
          <a:stretch>
            <a:fillRect/>
          </a:stretch>
        </p:blipFill>
        <p:spPr>
          <a:xfrm>
            <a:off x="4355963" y="-36576"/>
            <a:ext cx="7340599" cy="7340599"/>
          </a:xfrm>
          <a:prstGeom prst="rect">
            <a:avLst/>
          </a:prstGeom>
        </p:spPr>
      </p:pic>
    </p:spTree>
    <p:extLst>
      <p:ext uri="{BB962C8B-B14F-4D97-AF65-F5344CB8AC3E}">
        <p14:creationId xmlns:p14="http://schemas.microsoft.com/office/powerpoint/2010/main" val="88403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Slides</a:t>
            </a:r>
            <a:endParaRPr lang="en-US" dirty="0"/>
          </a:p>
        </p:txBody>
      </p:sp>
    </p:spTree>
    <p:extLst>
      <p:ext uri="{BB962C8B-B14F-4D97-AF65-F5344CB8AC3E}">
        <p14:creationId xmlns:p14="http://schemas.microsoft.com/office/powerpoint/2010/main" val="2832755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Cooling for </a:t>
            </a:r>
            <a:r>
              <a:rPr lang="en-US" dirty="0"/>
              <a:t>OH</a:t>
            </a:r>
            <a:r>
              <a:rPr lang="en-US" baseline="30000" dirty="0" smtClean="0"/>
              <a:t>• </a:t>
            </a:r>
            <a:r>
              <a:rPr lang="en-US" dirty="0" smtClean="0"/>
              <a:t>?</a:t>
            </a:r>
            <a:endParaRPr lang="en-US" dirty="0"/>
          </a:p>
        </p:txBody>
      </p:sp>
      <p:sp>
        <p:nvSpPr>
          <p:cNvPr id="3" name="Content Placeholder 2"/>
          <p:cNvSpPr>
            <a:spLocks noGrp="1"/>
          </p:cNvSpPr>
          <p:nvPr>
            <p:ph idx="1"/>
          </p:nvPr>
        </p:nvSpPr>
        <p:spPr/>
        <p:txBody>
          <a:bodyPr/>
          <a:lstStyle/>
          <a:p>
            <a:r>
              <a:rPr lang="en-US" dirty="0" smtClean="0"/>
              <a:t>30 lasers or so</a:t>
            </a:r>
          </a:p>
          <a:p>
            <a:r>
              <a:rPr lang="en-US" dirty="0" smtClean="0"/>
              <a:t>280-310 nm</a:t>
            </a:r>
            <a:endParaRPr 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3835"/>
          <a:stretch/>
        </p:blipFill>
        <p:spPr bwMode="auto">
          <a:xfrm>
            <a:off x="4980781" y="1900534"/>
            <a:ext cx="5443538" cy="5186066"/>
          </a:xfrm>
          <a:prstGeom prst="rect">
            <a:avLst/>
          </a:prstGeom>
          <a:noFill/>
          <a:ln w="9525">
            <a:noFill/>
            <a:miter lim="800000"/>
            <a:headEnd/>
            <a:tailEnd/>
          </a:ln>
        </p:spPr>
      </p:pic>
    </p:spTree>
    <p:extLst>
      <p:ext uri="{BB962C8B-B14F-4D97-AF65-F5344CB8AC3E}">
        <p14:creationId xmlns:p14="http://schemas.microsoft.com/office/powerpoint/2010/main" val="1784553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Gains in Density or Number</a:t>
            </a:r>
            <a:endParaRPr lang="en-US" dirty="0"/>
          </a:p>
        </p:txBody>
      </p:sp>
      <p:sp>
        <p:nvSpPr>
          <p:cNvPr id="6" name="Content Placeholder 5"/>
          <p:cNvSpPr>
            <a:spLocks noGrp="1"/>
          </p:cNvSpPr>
          <p:nvPr>
            <p:ph idx="1"/>
          </p:nvPr>
        </p:nvSpPr>
        <p:spPr/>
        <p:txBody>
          <a:bodyPr/>
          <a:lstStyle/>
          <a:p>
            <a:r>
              <a:rPr lang="en-US" dirty="0" smtClean="0"/>
              <a:t>Both:</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80319" y="2846885"/>
            <a:ext cx="9144000" cy="2412108"/>
          </a:xfrm>
          <a:prstGeom prst="rect">
            <a:avLst/>
          </a:prstGeom>
        </p:spPr>
      </p:pic>
    </p:spTree>
    <p:extLst>
      <p:ext uri="{BB962C8B-B14F-4D97-AF65-F5344CB8AC3E}">
        <p14:creationId xmlns:p14="http://schemas.microsoft.com/office/powerpoint/2010/main" val="1370915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Density Calibration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Compare LIF from OH with Raman scatter from H</a:t>
                </a:r>
                <a:r>
                  <a:rPr lang="en-US" baseline="-25000" dirty="0" smtClean="0"/>
                  <a:t>2</a:t>
                </a:r>
                <a:r>
                  <a:rPr lang="en-US" dirty="0" smtClean="0"/>
                  <a:t>:</a:t>
                </a:r>
              </a:p>
              <a:p>
                <a:endParaRPr lang="en-US" dirty="0" smtClean="0"/>
              </a:p>
              <a:p>
                <a:endParaRPr lang="en-US" dirty="0" smtClean="0"/>
              </a:p>
              <a:p>
                <a:r>
                  <a:rPr lang="en-US" dirty="0" smtClean="0"/>
                  <a:t>Removes errors in collection efficiency calculation.</a:t>
                </a:r>
                <a:endParaRPr lang="en-US" dirty="0"/>
              </a:p>
              <a:p>
                <a:endParaRPr lang="en-US" dirty="0" smtClean="0"/>
              </a:p>
              <a:p>
                <a:endParaRPr lang="en-US" dirty="0" smtClean="0"/>
              </a:p>
              <a:p>
                <a:r>
                  <a:rPr lang="en-US" dirty="0" smtClean="0"/>
                  <a:t>Suggests n</a:t>
                </a:r>
                <a:r>
                  <a:rPr lang="en-US" baseline="-25000" dirty="0" smtClean="0"/>
                  <a:t>OH</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 </m:t>
                    </m:r>
                  </m:oMath>
                </a14:m>
                <a:r>
                  <a:rPr lang="en-US" dirty="0" smtClean="0"/>
                  <a:t>2e5/cm</a:t>
                </a:r>
                <a:r>
                  <a:rPr lang="en-US" baseline="30000" dirty="0" smtClean="0"/>
                  <a:t>3</a:t>
                </a:r>
                <a:r>
                  <a:rPr lang="en-US" dirty="0" smtClean="0"/>
                  <a:t>, free flight, 300 total in trap.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p:sp>
        <p:nvSpPr>
          <p:cNvPr id="4" name="TextBox 3"/>
          <p:cNvSpPr txBox="1"/>
          <p:nvPr/>
        </p:nvSpPr>
        <p:spPr>
          <a:xfrm>
            <a:off x="1280319" y="6692110"/>
            <a:ext cx="4913194" cy="750718"/>
          </a:xfrm>
          <a:prstGeom prst="rect">
            <a:avLst/>
          </a:prstGeom>
          <a:noFill/>
        </p:spPr>
        <p:txBody>
          <a:bodyPr wrap="square" rtlCol="0">
            <a:spAutoFit/>
          </a:bodyPr>
          <a:lstStyle/>
          <a:p>
            <a:r>
              <a:rPr lang="en-US" kern="0" dirty="0" err="1">
                <a:ea typeface="ＭＳ Ｐゴシック" pitchFamily="1" charset="-128"/>
                <a:cs typeface="Calibri" pitchFamily="34" charset="0"/>
              </a:rPr>
              <a:t>Bischel</a:t>
            </a:r>
            <a:r>
              <a:rPr lang="en-US" kern="0" dirty="0">
                <a:ea typeface="ＭＳ Ｐゴシック" pitchFamily="1" charset="-128"/>
                <a:cs typeface="Calibri" pitchFamily="34" charset="0"/>
              </a:rPr>
              <a:t> et al, Applied Optics 25, 1215, 1986</a:t>
            </a:r>
          </a:p>
        </p:txBody>
      </p:sp>
      <p:pic>
        <p:nvPicPr>
          <p:cNvPr id="6" name="Picture 5"/>
          <p:cNvPicPr>
            <a:picLocks noChangeAspect="1"/>
          </p:cNvPicPr>
          <p:nvPr/>
        </p:nvPicPr>
        <p:blipFill>
          <a:blip r:embed="rId3"/>
          <a:stretch>
            <a:fillRect/>
          </a:stretch>
        </p:blipFill>
        <p:spPr>
          <a:xfrm>
            <a:off x="3153569" y="2491001"/>
            <a:ext cx="5397500" cy="1104900"/>
          </a:xfrm>
          <a:prstGeom prst="rect">
            <a:avLst/>
          </a:prstGeom>
        </p:spPr>
      </p:pic>
    </p:spTree>
    <p:extLst>
      <p:ext uri="{BB962C8B-B14F-4D97-AF65-F5344CB8AC3E}">
        <p14:creationId xmlns:p14="http://schemas.microsoft.com/office/powerpoint/2010/main" val="402007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Evaporative Cooling</a:t>
            </a:r>
            <a:endParaRPr lang="en-US" dirty="0"/>
          </a:p>
        </p:txBody>
      </p:sp>
      <p:sp>
        <p:nvSpPr>
          <p:cNvPr id="3" name="Content Placeholder 2"/>
          <p:cNvSpPr>
            <a:spLocks noGrp="1"/>
          </p:cNvSpPr>
          <p:nvPr>
            <p:ph idx="1"/>
          </p:nvPr>
        </p:nvSpPr>
        <p:spPr>
          <a:xfrm>
            <a:off x="1908970" y="2054228"/>
            <a:ext cx="7886700" cy="5032375"/>
          </a:xfrm>
        </p:spPr>
        <p:txBody>
          <a:bodyPr>
            <a:normAutofit/>
          </a:bodyPr>
          <a:lstStyle/>
          <a:p>
            <a:r>
              <a:rPr lang="en-US" dirty="0" smtClean="0"/>
              <a:t>Density Sieve:</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10619" y="2808682"/>
            <a:ext cx="4660900" cy="259628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10619" y="2808682"/>
            <a:ext cx="4660900" cy="2596281"/>
          </a:xfrm>
          <a:prstGeom prst="rect">
            <a:avLst/>
          </a:prstGeom>
        </p:spPr>
      </p:pic>
    </p:spTree>
    <p:extLst>
      <p:ext uri="{BB962C8B-B14F-4D97-AF65-F5344CB8AC3E}">
        <p14:creationId xmlns:p14="http://schemas.microsoft.com/office/powerpoint/2010/main" val="52676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887588" y="1778003"/>
            <a:ext cx="5565034" cy="4549475"/>
          </a:xfrm>
          <a:prstGeom prst="rect">
            <a:avLst/>
          </a:prstGeom>
        </p:spPr>
      </p:pic>
      <p:sp>
        <p:nvSpPr>
          <p:cNvPr id="2" name="标题 1"/>
          <p:cNvSpPr>
            <a:spLocks noGrp="1"/>
          </p:cNvSpPr>
          <p:nvPr>
            <p:ph type="title"/>
          </p:nvPr>
        </p:nvSpPr>
        <p:spPr/>
        <p:txBody>
          <a:bodyPr>
            <a:normAutofit/>
          </a:bodyPr>
          <a:lstStyle/>
          <a:p>
            <a:r>
              <a:rPr lang="en-US" altLang="zh-CN" dirty="0" smtClean="0"/>
              <a:t>Solving Spin-Flip Losses</a:t>
            </a:r>
            <a:endParaRPr lang="zh-CN" altLang="en-US" dirty="0"/>
          </a:p>
        </p:txBody>
      </p:sp>
      <p:grpSp>
        <p:nvGrpSpPr>
          <p:cNvPr id="20" name="Group 19"/>
          <p:cNvGrpSpPr/>
          <p:nvPr/>
        </p:nvGrpSpPr>
        <p:grpSpPr>
          <a:xfrm>
            <a:off x="4023519" y="1179516"/>
            <a:ext cx="6413500" cy="2568039"/>
            <a:chOff x="2743200" y="950912"/>
            <a:chExt cx="6413500" cy="2568039"/>
          </a:xfrm>
        </p:grpSpPr>
        <p:grpSp>
          <p:nvGrpSpPr>
            <p:cNvPr id="15" name="Group 14"/>
            <p:cNvGrpSpPr/>
            <p:nvPr/>
          </p:nvGrpSpPr>
          <p:grpSpPr>
            <a:xfrm>
              <a:off x="2743200" y="950912"/>
              <a:ext cx="6172200" cy="2568039"/>
              <a:chOff x="2743200" y="950912"/>
              <a:chExt cx="6172200" cy="2568039"/>
            </a:xfrm>
          </p:grpSpPr>
          <p:pic>
            <p:nvPicPr>
              <p:cNvPr id="30728" name="Picture 8" descr="D:\damop presentation\top2 0degree.bmp"/>
              <p:cNvPicPr>
                <a:picLocks noChangeAspect="1" noChangeArrowheads="1"/>
              </p:cNvPicPr>
              <p:nvPr/>
            </p:nvPicPr>
            <p:blipFill>
              <a:blip r:embed="rId5" cstate="print">
                <a:extLst>
                  <a:ext uri="{28A0092B-C50C-407E-A947-70E740481C1C}">
                    <a14:useLocalDpi xmlns:a14="http://schemas.microsoft.com/office/drawing/2010/main"/>
                  </a:ext>
                </a:extLst>
              </a:blip>
              <a:srcRect r="5869"/>
              <a:stretch>
                <a:fillRect/>
              </a:stretch>
            </p:blipFill>
            <p:spPr bwMode="auto">
              <a:xfrm>
                <a:off x="6267212" y="1219200"/>
                <a:ext cx="2648188" cy="1529834"/>
              </a:xfrm>
              <a:prstGeom prst="rect">
                <a:avLst/>
              </a:prstGeom>
              <a:noFill/>
            </p:spPr>
          </p:pic>
          <p:graphicFrame>
            <p:nvGraphicFramePr>
              <p:cNvPr id="29700" name="Object 4"/>
              <p:cNvGraphicFramePr>
                <a:graphicFrameLocks noChangeAspect="1"/>
              </p:cNvGraphicFramePr>
              <p:nvPr>
                <p:extLst/>
              </p:nvPr>
            </p:nvGraphicFramePr>
            <p:xfrm>
              <a:off x="7239000" y="950912"/>
              <a:ext cx="1347788" cy="344488"/>
            </p:xfrm>
            <a:graphic>
              <a:graphicData uri="http://schemas.openxmlformats.org/presentationml/2006/ole">
                <mc:AlternateContent xmlns:mc="http://schemas.openxmlformats.org/markup-compatibility/2006">
                  <mc:Choice xmlns:v="urn:schemas-microsoft-com:vml" Requires="v">
                    <p:oleObj spid="_x0000_s3179" name="Equation" r:id="rId6" imgW="799920" imgH="203040" progId="Equation.DSMT4">
                      <p:embed/>
                    </p:oleObj>
                  </mc:Choice>
                  <mc:Fallback>
                    <p:oleObj name="Equation" r:id="rId6" imgW="799920" imgH="203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950912"/>
                            <a:ext cx="1347788" cy="34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2"/>
              <p:cNvGrpSpPr/>
              <p:nvPr/>
            </p:nvGrpSpPr>
            <p:grpSpPr>
              <a:xfrm>
                <a:off x="2743200" y="2121932"/>
                <a:ext cx="3429052" cy="1397019"/>
                <a:chOff x="2743200" y="2121932"/>
                <a:chExt cx="3429052" cy="1397019"/>
              </a:xfrm>
            </p:grpSpPr>
            <p:sp>
              <p:nvSpPr>
                <p:cNvPr id="41" name="椭圆 40"/>
                <p:cNvSpPr/>
                <p:nvPr/>
              </p:nvSpPr>
              <p:spPr>
                <a:xfrm>
                  <a:off x="2743200" y="3366551"/>
                  <a:ext cx="1143000" cy="152400"/>
                </a:xfrm>
                <a:prstGeom prst="ellipse">
                  <a:avLst/>
                </a:prstGeom>
                <a:noFill/>
                <a:ln w="38100">
                  <a:solidFill>
                    <a:srgbClr val="015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p:cNvCxnSpPr/>
                <p:nvPr/>
              </p:nvCxnSpPr>
              <p:spPr>
                <a:xfrm flipV="1">
                  <a:off x="3588619" y="2121932"/>
                  <a:ext cx="2583633" cy="1258025"/>
                </a:xfrm>
                <a:prstGeom prst="straightConnector1">
                  <a:avLst/>
                </a:prstGeom>
                <a:ln w="38100">
                  <a:solidFill>
                    <a:srgbClr val="015B2A"/>
                  </a:solidFill>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29707" name="Object 11"/>
            <p:cNvGraphicFramePr>
              <a:graphicFrameLocks noChangeAspect="1"/>
            </p:cNvGraphicFramePr>
            <p:nvPr>
              <p:extLst/>
            </p:nvPr>
          </p:nvGraphicFramePr>
          <p:xfrm>
            <a:off x="8839200" y="1193800"/>
            <a:ext cx="266700" cy="355600"/>
          </p:xfrm>
          <a:graphic>
            <a:graphicData uri="http://schemas.openxmlformats.org/presentationml/2006/ole">
              <mc:AlternateContent xmlns:mc="http://schemas.openxmlformats.org/markup-compatibility/2006">
                <mc:Choice xmlns:v="urn:schemas-microsoft-com:vml" Requires="v">
                  <p:oleObj spid="_x0000_s3180" name="Equation" r:id="rId8" imgW="266400" imgH="355320" progId="Equation.DSMT4">
                    <p:embed/>
                  </p:oleObj>
                </mc:Choice>
                <mc:Fallback>
                  <p:oleObj name="Equation" r:id="rId8" imgW="266400" imgH="3553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9200" y="1193800"/>
                          <a:ext cx="266700" cy="35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9" name="Object 11"/>
            <p:cNvGraphicFramePr>
              <a:graphicFrameLocks noChangeAspect="1"/>
            </p:cNvGraphicFramePr>
            <p:nvPr>
              <p:extLst/>
            </p:nvPr>
          </p:nvGraphicFramePr>
          <p:xfrm>
            <a:off x="8839200" y="1981200"/>
            <a:ext cx="317500" cy="355600"/>
          </p:xfrm>
          <a:graphic>
            <a:graphicData uri="http://schemas.openxmlformats.org/presentationml/2006/ole">
              <mc:AlternateContent xmlns:mc="http://schemas.openxmlformats.org/markup-compatibility/2006">
                <mc:Choice xmlns:v="urn:schemas-microsoft-com:vml" Requires="v">
                  <p:oleObj spid="_x0000_s3181" name="Equation" r:id="rId10" imgW="317160" imgH="355320" progId="Equation.DSMT4">
                    <p:embed/>
                  </p:oleObj>
                </mc:Choice>
                <mc:Fallback>
                  <p:oleObj name="Equation" r:id="rId10" imgW="317160" imgH="35532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39200" y="1981200"/>
                          <a:ext cx="317500" cy="35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2" name="Group 11"/>
          <p:cNvGrpSpPr/>
          <p:nvPr/>
        </p:nvGrpSpPr>
        <p:grpSpPr>
          <a:xfrm>
            <a:off x="4175923" y="2133601"/>
            <a:ext cx="693019" cy="3048000"/>
            <a:chOff x="2895600" y="1905000"/>
            <a:chExt cx="693019" cy="3048000"/>
          </a:xfrm>
        </p:grpSpPr>
        <p:cxnSp>
          <p:nvCxnSpPr>
            <p:cNvPr id="10" name="Straight Arrow Connector 9"/>
            <p:cNvCxnSpPr/>
            <p:nvPr/>
          </p:nvCxnSpPr>
          <p:spPr>
            <a:xfrm>
              <a:off x="2895600" y="49530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895600" y="47244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895600" y="44958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895600" y="42672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895600" y="40386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895600" y="28194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895600" y="25908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895600" y="23622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895600" y="21336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895600" y="1905000"/>
              <a:ext cx="693019"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971800" y="3723202"/>
              <a:ext cx="533400" cy="1059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971800" y="3429000"/>
              <a:ext cx="533400" cy="1059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971800" y="3124200"/>
              <a:ext cx="533400" cy="1059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4404519" y="2971800"/>
            <a:ext cx="6400800" cy="1695450"/>
            <a:chOff x="3124200" y="2743199"/>
            <a:chExt cx="6400800" cy="1695450"/>
          </a:xfrm>
        </p:grpSpPr>
        <p:grpSp>
          <p:nvGrpSpPr>
            <p:cNvPr id="16" name="Group 15"/>
            <p:cNvGrpSpPr/>
            <p:nvPr/>
          </p:nvGrpSpPr>
          <p:grpSpPr>
            <a:xfrm>
              <a:off x="3124200" y="2743199"/>
              <a:ext cx="6311900" cy="1695450"/>
              <a:chOff x="3124200" y="2743199"/>
              <a:chExt cx="6311900" cy="1695450"/>
            </a:xfrm>
          </p:grpSpPr>
          <p:pic>
            <p:nvPicPr>
              <p:cNvPr id="30730" name="Picture 10" descr="D:\damop presentation\top2 90degree.bmp"/>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652078" y="2967845"/>
                <a:ext cx="2784022" cy="1470804"/>
              </a:xfrm>
              <a:prstGeom prst="rect">
                <a:avLst/>
              </a:prstGeom>
              <a:noFill/>
            </p:spPr>
          </p:pic>
          <p:graphicFrame>
            <p:nvGraphicFramePr>
              <p:cNvPr id="29701" name="Object 5"/>
              <p:cNvGraphicFramePr>
                <a:graphicFrameLocks noChangeAspect="1"/>
              </p:cNvGraphicFramePr>
              <p:nvPr>
                <p:extLst/>
              </p:nvPr>
            </p:nvGraphicFramePr>
            <p:xfrm>
              <a:off x="7795078" y="2743199"/>
              <a:ext cx="884237" cy="323850"/>
            </p:xfrm>
            <a:graphic>
              <a:graphicData uri="http://schemas.openxmlformats.org/presentationml/2006/ole">
                <mc:AlternateContent xmlns:mc="http://schemas.openxmlformats.org/markup-compatibility/2006">
                  <mc:Choice xmlns:v="urn:schemas-microsoft-com:vml" Requires="v">
                    <p:oleObj spid="_x0000_s3182" name="Equation" r:id="rId13" imgW="520560" imgH="190440" progId="Equation.DSMT4">
                      <p:embed/>
                    </p:oleObj>
                  </mc:Choice>
                  <mc:Fallback>
                    <p:oleObj name="Equation" r:id="rId13" imgW="520560" imgH="1904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5078" y="2743199"/>
                            <a:ext cx="884237" cy="323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Group 13"/>
              <p:cNvGrpSpPr/>
              <p:nvPr/>
            </p:nvGrpSpPr>
            <p:grpSpPr>
              <a:xfrm>
                <a:off x="3124200" y="3028950"/>
                <a:ext cx="3527878" cy="838200"/>
                <a:chOff x="3124200" y="3028950"/>
                <a:chExt cx="3527878" cy="838200"/>
              </a:xfrm>
            </p:grpSpPr>
            <p:sp>
              <p:nvSpPr>
                <p:cNvPr id="31" name="椭圆 30"/>
                <p:cNvSpPr/>
                <p:nvPr/>
              </p:nvSpPr>
              <p:spPr>
                <a:xfrm>
                  <a:off x="3124200" y="3028950"/>
                  <a:ext cx="228600" cy="838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a:stCxn id="59" idx="0"/>
                  <a:endCxn id="30730" idx="1"/>
                </p:cNvCxnSpPr>
                <p:nvPr/>
              </p:nvCxnSpPr>
              <p:spPr>
                <a:xfrm>
                  <a:off x="3314700" y="3581399"/>
                  <a:ext cx="3337378" cy="12184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30731" name="Object 11"/>
            <p:cNvGraphicFramePr>
              <a:graphicFrameLocks noChangeAspect="1"/>
            </p:cNvGraphicFramePr>
            <p:nvPr>
              <p:extLst/>
            </p:nvPr>
          </p:nvGraphicFramePr>
          <p:xfrm>
            <a:off x="9220200" y="2914649"/>
            <a:ext cx="266700" cy="355600"/>
          </p:xfrm>
          <a:graphic>
            <a:graphicData uri="http://schemas.openxmlformats.org/presentationml/2006/ole">
              <mc:AlternateContent xmlns:mc="http://schemas.openxmlformats.org/markup-compatibility/2006">
                <mc:Choice xmlns:v="urn:schemas-microsoft-com:vml" Requires="v">
                  <p:oleObj spid="_x0000_s3183" name="Equation" r:id="rId15" imgW="266400" imgH="355320" progId="Equation.DSMT4">
                    <p:embed/>
                  </p:oleObj>
                </mc:Choice>
                <mc:Fallback>
                  <p:oleObj name="Equation" r:id="rId15" imgW="266400" imgH="35532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20200" y="2914649"/>
                          <a:ext cx="266700" cy="35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32" name="Object 12"/>
            <p:cNvGraphicFramePr>
              <a:graphicFrameLocks noChangeAspect="1"/>
            </p:cNvGraphicFramePr>
            <p:nvPr>
              <p:extLst/>
            </p:nvPr>
          </p:nvGraphicFramePr>
          <p:xfrm>
            <a:off x="9207500" y="3448049"/>
            <a:ext cx="317500" cy="355600"/>
          </p:xfrm>
          <a:graphic>
            <a:graphicData uri="http://schemas.openxmlformats.org/presentationml/2006/ole">
              <mc:AlternateContent xmlns:mc="http://schemas.openxmlformats.org/markup-compatibility/2006">
                <mc:Choice xmlns:v="urn:schemas-microsoft-com:vml" Requires="v">
                  <p:oleObj spid="_x0000_s3184" name="Equation" r:id="rId17" imgW="317160" imgH="355320" progId="Equation.DSMT4">
                    <p:embed/>
                  </p:oleObj>
                </mc:Choice>
                <mc:Fallback>
                  <p:oleObj name="Equation" r:id="rId17" imgW="317160" imgH="35532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07500" y="3448049"/>
                          <a:ext cx="317500" cy="35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2" name="Group 51"/>
          <p:cNvGrpSpPr/>
          <p:nvPr/>
        </p:nvGrpSpPr>
        <p:grpSpPr>
          <a:xfrm>
            <a:off x="4023519" y="3810000"/>
            <a:ext cx="7239000" cy="2520434"/>
            <a:chOff x="2767490" y="-304800"/>
            <a:chExt cx="7239000" cy="2520434"/>
          </a:xfrm>
        </p:grpSpPr>
        <p:grpSp>
          <p:nvGrpSpPr>
            <p:cNvPr id="54" name="Group 53"/>
            <p:cNvGrpSpPr/>
            <p:nvPr/>
          </p:nvGrpSpPr>
          <p:grpSpPr>
            <a:xfrm>
              <a:off x="2767490" y="-304800"/>
              <a:ext cx="6973410" cy="2520434"/>
              <a:chOff x="2767490" y="-304800"/>
              <a:chExt cx="6973410" cy="2520434"/>
            </a:xfrm>
          </p:grpSpPr>
          <p:pic>
            <p:nvPicPr>
              <p:cNvPr id="56" name="Picture 8" descr="D:\damop presentation\top2 0degree.bmp"/>
              <p:cNvPicPr>
                <a:picLocks noChangeAspect="1" noChangeArrowheads="1"/>
              </p:cNvPicPr>
              <p:nvPr/>
            </p:nvPicPr>
            <p:blipFill>
              <a:blip r:embed="rId5" cstate="print">
                <a:extLst>
                  <a:ext uri="{28A0092B-C50C-407E-A947-70E740481C1C}">
                    <a14:useLocalDpi xmlns:a14="http://schemas.microsoft.com/office/drawing/2010/main"/>
                  </a:ext>
                </a:extLst>
              </a:blip>
              <a:srcRect r="5869"/>
              <a:stretch>
                <a:fillRect/>
              </a:stretch>
            </p:blipFill>
            <p:spPr bwMode="auto">
              <a:xfrm>
                <a:off x="7092712" y="685800"/>
                <a:ext cx="2648188" cy="1529834"/>
              </a:xfrm>
              <a:prstGeom prst="rect">
                <a:avLst/>
              </a:prstGeom>
              <a:noFill/>
            </p:spPr>
          </p:pic>
          <p:grpSp>
            <p:nvGrpSpPr>
              <p:cNvPr id="58" name="Group 57"/>
              <p:cNvGrpSpPr/>
              <p:nvPr/>
            </p:nvGrpSpPr>
            <p:grpSpPr>
              <a:xfrm>
                <a:off x="2767490" y="-304800"/>
                <a:ext cx="4325222" cy="1755517"/>
                <a:chOff x="2767490" y="-304800"/>
                <a:chExt cx="4325222" cy="1755517"/>
              </a:xfrm>
            </p:grpSpPr>
            <p:sp>
              <p:nvSpPr>
                <p:cNvPr id="59" name="椭圆 40"/>
                <p:cNvSpPr/>
                <p:nvPr/>
              </p:nvSpPr>
              <p:spPr>
                <a:xfrm>
                  <a:off x="2767490" y="-304800"/>
                  <a:ext cx="1143000" cy="1524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42"/>
                <p:cNvCxnSpPr>
                  <a:endCxn id="56" idx="1"/>
                </p:cNvCxnSpPr>
                <p:nvPr/>
              </p:nvCxnSpPr>
              <p:spPr>
                <a:xfrm>
                  <a:off x="3529490" y="-152400"/>
                  <a:ext cx="3563222" cy="1603117"/>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graphicFrame>
          <p:nvGraphicFramePr>
            <p:cNvPr id="53" name="Object 11"/>
            <p:cNvGraphicFramePr>
              <a:graphicFrameLocks noChangeAspect="1"/>
            </p:cNvGraphicFramePr>
            <p:nvPr>
              <p:extLst/>
            </p:nvPr>
          </p:nvGraphicFramePr>
          <p:xfrm>
            <a:off x="9688990" y="1447800"/>
            <a:ext cx="317500" cy="355600"/>
          </p:xfrm>
          <a:graphic>
            <a:graphicData uri="http://schemas.openxmlformats.org/presentationml/2006/ole">
              <mc:AlternateContent xmlns:mc="http://schemas.openxmlformats.org/markup-compatibility/2006">
                <mc:Choice xmlns:v="urn:schemas-microsoft-com:vml" Requires="v">
                  <p:oleObj spid="_x0000_s3185" name="Equation" r:id="rId19" imgW="317160" imgH="355320" progId="Equation.DSMT4">
                    <p:embed/>
                  </p:oleObj>
                </mc:Choice>
                <mc:Fallback>
                  <p:oleObj name="Equation" r:id="rId19" imgW="317160" imgH="35532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88990" y="1447800"/>
                          <a:ext cx="317500" cy="35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 name="Object 11"/>
            <p:cNvGraphicFramePr>
              <a:graphicFrameLocks noChangeAspect="1"/>
            </p:cNvGraphicFramePr>
            <p:nvPr>
              <p:extLst/>
            </p:nvPr>
          </p:nvGraphicFramePr>
          <p:xfrm>
            <a:off x="9688990" y="685800"/>
            <a:ext cx="266700" cy="355600"/>
          </p:xfrm>
          <a:graphic>
            <a:graphicData uri="http://schemas.openxmlformats.org/presentationml/2006/ole">
              <mc:AlternateContent xmlns:mc="http://schemas.openxmlformats.org/markup-compatibility/2006">
                <mc:Choice xmlns:v="urn:schemas-microsoft-com:vml" Requires="v">
                  <p:oleObj spid="_x0000_s3186" name="Equation" r:id="rId20" imgW="266400" imgH="355320" progId="Equation.DSMT4">
                    <p:embed/>
                  </p:oleObj>
                </mc:Choice>
                <mc:Fallback>
                  <p:oleObj name="Equation" r:id="rId20" imgW="266400" imgH="35532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8990" y="685800"/>
                          <a:ext cx="266700" cy="35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TextBox 5"/>
          <p:cNvSpPr txBox="1"/>
          <p:nvPr/>
        </p:nvSpPr>
        <p:spPr>
          <a:xfrm>
            <a:off x="2174307" y="6083868"/>
            <a:ext cx="8021411" cy="750718"/>
          </a:xfrm>
          <a:prstGeom prst="rect">
            <a:avLst/>
          </a:prstGeom>
          <a:noFill/>
        </p:spPr>
        <p:txBody>
          <a:bodyPr wrap="square" rtlCol="0">
            <a:spAutoFit/>
          </a:bodyPr>
          <a:lstStyle/>
          <a:p>
            <a:r>
              <a:rPr lang="en-US" dirty="0"/>
              <a:t>E-field necessary for evaporation… </a:t>
            </a:r>
          </a:p>
          <a:p>
            <a:r>
              <a:rPr lang="en-US" dirty="0"/>
              <a:t>  but greatly enhances Spin-Flip Loss: 1s</a:t>
            </a:r>
            <a:r>
              <a:rPr lang="en-US" baseline="30000" dirty="0"/>
              <a:t>-1</a:t>
            </a:r>
            <a:r>
              <a:rPr lang="en-US" dirty="0"/>
              <a:t> at 50 </a:t>
            </a:r>
            <a:r>
              <a:rPr lang="en-US" dirty="0" err="1"/>
              <a:t>mK</a:t>
            </a:r>
            <a:r>
              <a:rPr lang="en-US" dirty="0"/>
              <a:t>, 100s</a:t>
            </a:r>
            <a:r>
              <a:rPr lang="en-US" baseline="30000" dirty="0"/>
              <a:t>-1</a:t>
            </a:r>
            <a:r>
              <a:rPr lang="en-US" dirty="0"/>
              <a:t> at 5 </a:t>
            </a:r>
            <a:r>
              <a:rPr lang="en-US" dirty="0" err="1"/>
              <a:t>mK.</a:t>
            </a:r>
            <a:endParaRPr lang="en-US" dirty="0"/>
          </a:p>
        </p:txBody>
      </p:sp>
      <p:sp>
        <p:nvSpPr>
          <p:cNvPr id="57" name="TextBox 56"/>
          <p:cNvSpPr txBox="1"/>
          <p:nvPr/>
        </p:nvSpPr>
        <p:spPr>
          <a:xfrm>
            <a:off x="7604919" y="6863703"/>
            <a:ext cx="4913194" cy="421526"/>
          </a:xfrm>
          <a:prstGeom prst="rect">
            <a:avLst/>
          </a:prstGeom>
          <a:noFill/>
        </p:spPr>
        <p:txBody>
          <a:bodyPr wrap="square" rtlCol="0">
            <a:spAutoFit/>
          </a:bodyPr>
          <a:lstStyle/>
          <a:p>
            <a:r>
              <a:rPr lang="en-US" kern="0" dirty="0">
                <a:ea typeface="ＭＳ Ｐゴシック" pitchFamily="1" charset="-128"/>
                <a:cs typeface="Calibri" pitchFamily="34" charset="0"/>
              </a:rPr>
              <a:t>Reens et al, PRA </a:t>
            </a:r>
            <a:r>
              <a:rPr lang="is-IS" kern="0" dirty="0">
                <a:ea typeface="ＭＳ Ｐゴシック" pitchFamily="1" charset="-128"/>
                <a:cs typeface="Calibri" pitchFamily="34" charset="0"/>
              </a:rPr>
              <a:t>96, 063420 (2017)</a:t>
            </a:r>
            <a:endParaRPr lang="en-US" kern="0" dirty="0">
              <a:ea typeface="ＭＳ Ｐゴシック" pitchFamily="1" charset="-128"/>
              <a:cs typeface="Calibri" pitchFamily="34" charset="0"/>
            </a:endParaRPr>
          </a:p>
        </p:txBody>
      </p:sp>
    </p:spTree>
    <p:extLst>
      <p:ext uri="{BB962C8B-B14F-4D97-AF65-F5344CB8AC3E}">
        <p14:creationId xmlns:p14="http://schemas.microsoft.com/office/powerpoint/2010/main" val="147608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Evaporative Cooling</a:t>
            </a:r>
            <a:endParaRPr lang="en-US" dirty="0"/>
          </a:p>
        </p:txBody>
      </p:sp>
      <p:sp>
        <p:nvSpPr>
          <p:cNvPr id="3" name="Content Placeholder 2"/>
          <p:cNvSpPr>
            <a:spLocks noGrp="1"/>
          </p:cNvSpPr>
          <p:nvPr>
            <p:ph idx="1"/>
          </p:nvPr>
        </p:nvSpPr>
        <p:spPr/>
        <p:txBody>
          <a:bodyPr/>
          <a:lstStyle/>
          <a:p>
            <a:r>
              <a:rPr lang="en-US" dirty="0" smtClean="0"/>
              <a:t>Without Population Buildup:</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518571" y="2494493"/>
            <a:ext cx="6248400" cy="4452752"/>
          </a:xfrm>
          <a:prstGeom prst="rect">
            <a:avLst/>
          </a:prstGeom>
        </p:spPr>
      </p:pic>
      <p:sp>
        <p:nvSpPr>
          <p:cNvPr id="5" name="TextBox 4"/>
          <p:cNvSpPr txBox="1"/>
          <p:nvPr/>
        </p:nvSpPr>
        <p:spPr>
          <a:xfrm>
            <a:off x="4175919" y="2781301"/>
            <a:ext cx="1123950" cy="421526"/>
          </a:xfrm>
          <a:prstGeom prst="rect">
            <a:avLst/>
          </a:prstGeom>
          <a:noFill/>
        </p:spPr>
        <p:txBody>
          <a:bodyPr wrap="square" rtlCol="0">
            <a:spAutoFit/>
          </a:bodyPr>
          <a:lstStyle/>
          <a:p>
            <a:r>
              <a:rPr lang="en-US" dirty="0"/>
              <a:t>18 </a:t>
            </a:r>
            <a:r>
              <a:rPr lang="en-US" dirty="0" err="1"/>
              <a:t>mK</a:t>
            </a:r>
            <a:endParaRPr lang="en-US" dirty="0"/>
          </a:p>
        </p:txBody>
      </p:sp>
      <p:sp>
        <p:nvSpPr>
          <p:cNvPr id="6" name="TextBox 5"/>
          <p:cNvSpPr txBox="1"/>
          <p:nvPr/>
        </p:nvSpPr>
        <p:spPr>
          <a:xfrm>
            <a:off x="6709570" y="2790269"/>
            <a:ext cx="1123950" cy="421526"/>
          </a:xfrm>
          <a:prstGeom prst="rect">
            <a:avLst/>
          </a:prstGeom>
          <a:noFill/>
        </p:spPr>
        <p:txBody>
          <a:bodyPr wrap="square" rtlCol="0">
            <a:spAutoFit/>
          </a:bodyPr>
          <a:lstStyle/>
          <a:p>
            <a:r>
              <a:rPr lang="en-US" dirty="0"/>
              <a:t>12 </a:t>
            </a:r>
            <a:r>
              <a:rPr lang="en-US" dirty="0" err="1"/>
              <a:t>mK</a:t>
            </a:r>
            <a:endParaRPr lang="en-US" dirty="0"/>
          </a:p>
        </p:txBody>
      </p:sp>
      <p:sp>
        <p:nvSpPr>
          <p:cNvPr id="7" name="TextBox 6"/>
          <p:cNvSpPr txBox="1"/>
          <p:nvPr/>
        </p:nvSpPr>
        <p:spPr>
          <a:xfrm>
            <a:off x="4175919" y="4720870"/>
            <a:ext cx="1123950" cy="421526"/>
          </a:xfrm>
          <a:prstGeom prst="rect">
            <a:avLst/>
          </a:prstGeom>
          <a:noFill/>
        </p:spPr>
        <p:txBody>
          <a:bodyPr wrap="square" rtlCol="0">
            <a:spAutoFit/>
          </a:bodyPr>
          <a:lstStyle/>
          <a:p>
            <a:r>
              <a:rPr lang="en-US" dirty="0"/>
              <a:t>10 </a:t>
            </a:r>
            <a:r>
              <a:rPr lang="en-US" dirty="0" err="1"/>
              <a:t>mK</a:t>
            </a:r>
            <a:endParaRPr lang="en-US" dirty="0"/>
          </a:p>
        </p:txBody>
      </p:sp>
      <p:sp>
        <p:nvSpPr>
          <p:cNvPr id="8" name="TextBox 7"/>
          <p:cNvSpPr txBox="1"/>
          <p:nvPr/>
        </p:nvSpPr>
        <p:spPr>
          <a:xfrm>
            <a:off x="6709570" y="4720870"/>
            <a:ext cx="1123950" cy="421526"/>
          </a:xfrm>
          <a:prstGeom prst="rect">
            <a:avLst/>
          </a:prstGeom>
          <a:noFill/>
        </p:spPr>
        <p:txBody>
          <a:bodyPr wrap="square" rtlCol="0">
            <a:spAutoFit/>
          </a:bodyPr>
          <a:lstStyle/>
          <a:p>
            <a:r>
              <a:rPr lang="en-US" dirty="0"/>
              <a:t>5 </a:t>
            </a:r>
            <a:r>
              <a:rPr lang="en-US" dirty="0" err="1"/>
              <a:t>mK</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71071" y="2680348"/>
            <a:ext cx="5810251" cy="4081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7" name="Group 16"/>
          <p:cNvGrpSpPr/>
          <p:nvPr/>
        </p:nvGrpSpPr>
        <p:grpSpPr>
          <a:xfrm>
            <a:off x="3852069" y="1413197"/>
            <a:ext cx="6572250" cy="3749352"/>
            <a:chOff x="2571750" y="1184597"/>
            <a:chExt cx="6572250" cy="3749352"/>
          </a:xfrm>
        </p:grpSpPr>
        <p:sp>
          <p:nvSpPr>
            <p:cNvPr id="12" name="Freeform 11"/>
            <p:cNvSpPr/>
            <p:nvPr/>
          </p:nvSpPr>
          <p:spPr>
            <a:xfrm>
              <a:off x="2571750" y="3592604"/>
              <a:ext cx="1162050" cy="1341345"/>
            </a:xfrm>
            <a:custGeom>
              <a:avLst/>
              <a:gdLst>
                <a:gd name="connsiteX0" fmla="*/ 1162050 w 1162050"/>
                <a:gd name="connsiteY0" fmla="*/ 435410 h 1349810"/>
                <a:gd name="connsiteX1" fmla="*/ 876300 w 1162050"/>
                <a:gd name="connsiteY1" fmla="*/ 35360 h 1349810"/>
                <a:gd name="connsiteX2" fmla="*/ 514350 w 1162050"/>
                <a:gd name="connsiteY2" fmla="*/ 168710 h 1349810"/>
                <a:gd name="connsiteX3" fmla="*/ 0 w 1162050"/>
                <a:gd name="connsiteY3" fmla="*/ 1349810 h 1349810"/>
                <a:gd name="connsiteX0" fmla="*/ 1162050 w 1162050"/>
                <a:gd name="connsiteY0" fmla="*/ 414685 h 1329085"/>
                <a:gd name="connsiteX1" fmla="*/ 876300 w 1162050"/>
                <a:gd name="connsiteY1" fmla="*/ 14635 h 1329085"/>
                <a:gd name="connsiteX2" fmla="*/ 514350 w 1162050"/>
                <a:gd name="connsiteY2" fmla="*/ 147985 h 1329085"/>
                <a:gd name="connsiteX3" fmla="*/ 228600 w 1162050"/>
                <a:gd name="connsiteY3" fmla="*/ 719485 h 1329085"/>
                <a:gd name="connsiteX4" fmla="*/ 0 w 1162050"/>
                <a:gd name="connsiteY4" fmla="*/ 1329085 h 1329085"/>
                <a:gd name="connsiteX0" fmla="*/ 1162050 w 1162050"/>
                <a:gd name="connsiteY0" fmla="*/ 420854 h 1335254"/>
                <a:gd name="connsiteX1" fmla="*/ 876300 w 1162050"/>
                <a:gd name="connsiteY1" fmla="*/ 20804 h 1335254"/>
                <a:gd name="connsiteX2" fmla="*/ 514350 w 1162050"/>
                <a:gd name="connsiteY2" fmla="*/ 154154 h 1335254"/>
                <a:gd name="connsiteX3" fmla="*/ 247650 w 1162050"/>
                <a:gd name="connsiteY3" fmla="*/ 973304 h 1335254"/>
                <a:gd name="connsiteX4" fmla="*/ 0 w 1162050"/>
                <a:gd name="connsiteY4" fmla="*/ 1335254 h 1335254"/>
                <a:gd name="connsiteX0" fmla="*/ 1162050 w 1162050"/>
                <a:gd name="connsiteY0" fmla="*/ 426945 h 1341345"/>
                <a:gd name="connsiteX1" fmla="*/ 876300 w 1162050"/>
                <a:gd name="connsiteY1" fmla="*/ 26895 h 1341345"/>
                <a:gd name="connsiteX2" fmla="*/ 514350 w 1162050"/>
                <a:gd name="connsiteY2" fmla="*/ 160245 h 1341345"/>
                <a:gd name="connsiteX3" fmla="*/ 190500 w 1162050"/>
                <a:gd name="connsiteY3" fmla="*/ 1150845 h 1341345"/>
                <a:gd name="connsiteX4" fmla="*/ 0 w 1162050"/>
                <a:gd name="connsiteY4" fmla="*/ 1341345 h 1341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050" h="1341345">
                  <a:moveTo>
                    <a:pt x="1162050" y="426945"/>
                  </a:moveTo>
                  <a:cubicBezTo>
                    <a:pt x="1073150" y="249145"/>
                    <a:pt x="984250" y="71345"/>
                    <a:pt x="876300" y="26895"/>
                  </a:cubicBezTo>
                  <a:cubicBezTo>
                    <a:pt x="768350" y="-17555"/>
                    <a:pt x="628650" y="-27080"/>
                    <a:pt x="514350" y="160245"/>
                  </a:cubicBezTo>
                  <a:cubicBezTo>
                    <a:pt x="400050" y="347570"/>
                    <a:pt x="276225" y="953995"/>
                    <a:pt x="190500" y="1150845"/>
                  </a:cubicBezTo>
                  <a:cubicBezTo>
                    <a:pt x="104775" y="1347695"/>
                    <a:pt x="38100" y="1239745"/>
                    <a:pt x="0" y="1341345"/>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3552825" y="1701376"/>
              <a:ext cx="3314700" cy="190817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58000" y="1184597"/>
              <a:ext cx="2286000" cy="707886"/>
            </a:xfrm>
            <a:prstGeom prst="rect">
              <a:avLst/>
            </a:prstGeom>
            <a:noFill/>
          </p:spPr>
          <p:txBody>
            <a:bodyPr wrap="square" rtlCol="0">
              <a:spAutoFit/>
            </a:bodyPr>
            <a:lstStyle/>
            <a:p>
              <a:r>
                <a:rPr lang="en-US" sz="2000" b="1" dirty="0">
                  <a:solidFill>
                    <a:srgbClr val="00B0F0"/>
                  </a:solidFill>
                </a:rPr>
                <a:t>Without Buildup, no reasonable fits!</a:t>
              </a:r>
            </a:p>
          </p:txBody>
        </p:sp>
      </p:grpSp>
      <p:sp>
        <p:nvSpPr>
          <p:cNvPr id="18" name="TextBox 17"/>
          <p:cNvSpPr txBox="1"/>
          <p:nvPr/>
        </p:nvSpPr>
        <p:spPr>
          <a:xfrm>
            <a:off x="7604919" y="6836705"/>
            <a:ext cx="4913194" cy="421526"/>
          </a:xfrm>
          <a:prstGeom prst="rect">
            <a:avLst/>
          </a:prstGeom>
          <a:noFill/>
        </p:spPr>
        <p:txBody>
          <a:bodyPr wrap="square" rtlCol="0">
            <a:spAutoFit/>
          </a:bodyPr>
          <a:lstStyle/>
          <a:p>
            <a:r>
              <a:rPr lang="en-US" kern="0" dirty="0" err="1">
                <a:ea typeface="ＭＳ Ｐゴシック" pitchFamily="1" charset="-128"/>
                <a:cs typeface="Calibri" pitchFamily="34" charset="0"/>
              </a:rPr>
              <a:t>Stuhl</a:t>
            </a:r>
            <a:r>
              <a:rPr lang="en-US" kern="0" dirty="0">
                <a:ea typeface="ＭＳ Ｐゴシック" pitchFamily="1" charset="-128"/>
                <a:cs typeface="Calibri" pitchFamily="34" charset="0"/>
              </a:rPr>
              <a:t> et al, Nature 492, 7429 (2012)</a:t>
            </a:r>
          </a:p>
        </p:txBody>
      </p:sp>
    </p:spTree>
    <p:extLst>
      <p:ext uri="{BB962C8B-B14F-4D97-AF65-F5344CB8AC3E}">
        <p14:creationId xmlns:p14="http://schemas.microsoft.com/office/powerpoint/2010/main" val="19993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Traveling </a:t>
            </a:r>
            <a:r>
              <a:rPr lang="en-US" dirty="0"/>
              <a:t>Potential Wells</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8319" y="1944257"/>
            <a:ext cx="5266944" cy="7315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319" y="1944257"/>
            <a:ext cx="5266944" cy="7315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8319" y="1944257"/>
            <a:ext cx="5266944" cy="73152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319" y="1944257"/>
            <a:ext cx="5266944" cy="73152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8319" y="1944257"/>
            <a:ext cx="5266944" cy="7315200"/>
          </a:xfrm>
          <a:prstGeom prst="rect">
            <a:avLst/>
          </a:prstGeom>
        </p:spPr>
      </p:pic>
      <p:grpSp>
        <p:nvGrpSpPr>
          <p:cNvPr id="22" name="Group 21"/>
          <p:cNvGrpSpPr/>
          <p:nvPr/>
        </p:nvGrpSpPr>
        <p:grpSpPr>
          <a:xfrm>
            <a:off x="4889174" y="2425572"/>
            <a:ext cx="1470319" cy="563337"/>
            <a:chOff x="7451677" y="1150737"/>
            <a:chExt cx="1378424" cy="663020"/>
          </a:xfrm>
        </p:grpSpPr>
        <p:sp>
          <p:nvSpPr>
            <p:cNvPr id="23" name="Rectangle 22"/>
            <p:cNvSpPr/>
            <p:nvPr/>
          </p:nvSpPr>
          <p:spPr>
            <a:xfrm>
              <a:off x="7547212" y="1150737"/>
              <a:ext cx="1282889" cy="536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82"/>
            </a:p>
          </p:txBody>
        </p:sp>
        <p:sp>
          <p:nvSpPr>
            <p:cNvPr id="24" name="TextBox 23"/>
            <p:cNvSpPr txBox="1"/>
            <p:nvPr/>
          </p:nvSpPr>
          <p:spPr>
            <a:xfrm>
              <a:off x="7451677" y="1164294"/>
              <a:ext cx="1241946" cy="649463"/>
            </a:xfrm>
            <a:prstGeom prst="rect">
              <a:avLst/>
            </a:prstGeom>
            <a:noFill/>
          </p:spPr>
          <p:txBody>
            <a:bodyPr wrap="square" rtlCol="0">
              <a:spAutoFit/>
            </a:bodyPr>
            <a:lstStyle/>
            <a:p>
              <a:r>
                <a:rPr lang="en-US" sz="1493" dirty="0">
                  <a:latin typeface="Helvetica" charset="0"/>
                  <a:ea typeface="Helvetica" charset="0"/>
                  <a:cs typeface="Helvetica" charset="0"/>
                </a:rPr>
                <a:t>Standard</a:t>
              </a:r>
            </a:p>
            <a:p>
              <a:r>
                <a:rPr lang="en-US" sz="1493" dirty="0">
                  <a:latin typeface="Helvetica" charset="0"/>
                  <a:ea typeface="Helvetica" charset="0"/>
                  <a:cs typeface="Helvetica" charset="0"/>
                </a:rPr>
                <a:t>S=3</a:t>
              </a:r>
            </a:p>
          </p:txBody>
        </p:sp>
      </p:grpSp>
      <p:grpSp>
        <p:nvGrpSpPr>
          <p:cNvPr id="25" name="Group 24"/>
          <p:cNvGrpSpPr/>
          <p:nvPr/>
        </p:nvGrpSpPr>
        <p:grpSpPr>
          <a:xfrm>
            <a:off x="4889174" y="2542615"/>
            <a:ext cx="1470319" cy="563337"/>
            <a:chOff x="7451677" y="1150737"/>
            <a:chExt cx="1378424" cy="663020"/>
          </a:xfrm>
        </p:grpSpPr>
        <p:sp>
          <p:nvSpPr>
            <p:cNvPr id="26" name="Rectangle 25"/>
            <p:cNvSpPr/>
            <p:nvPr/>
          </p:nvSpPr>
          <p:spPr>
            <a:xfrm>
              <a:off x="7547212" y="1150737"/>
              <a:ext cx="1282889" cy="536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82"/>
            </a:p>
          </p:txBody>
        </p:sp>
        <p:sp>
          <p:nvSpPr>
            <p:cNvPr id="27" name="TextBox 26"/>
            <p:cNvSpPr txBox="1"/>
            <p:nvPr/>
          </p:nvSpPr>
          <p:spPr>
            <a:xfrm>
              <a:off x="7451677" y="1164294"/>
              <a:ext cx="1241946" cy="649463"/>
            </a:xfrm>
            <a:prstGeom prst="rect">
              <a:avLst/>
            </a:prstGeom>
            <a:noFill/>
          </p:spPr>
          <p:txBody>
            <a:bodyPr wrap="square" rtlCol="0">
              <a:spAutoFit/>
            </a:bodyPr>
            <a:lstStyle/>
            <a:p>
              <a:r>
                <a:rPr lang="en-US" sz="1493" dirty="0">
                  <a:latin typeface="Helvetica" charset="0"/>
                  <a:ea typeface="Helvetica" charset="0"/>
                  <a:cs typeface="Helvetica" charset="0"/>
                </a:rPr>
                <a:t>Standard</a:t>
              </a:r>
            </a:p>
            <a:p>
              <a:r>
                <a:rPr lang="en-US" sz="1493" dirty="0">
                  <a:ln>
                    <a:solidFill>
                      <a:schemeClr val="bg1"/>
                    </a:solidFill>
                  </a:ln>
                  <a:solidFill>
                    <a:schemeClr val="bg1"/>
                  </a:solidFill>
                  <a:latin typeface="Helvetica" charset="0"/>
                  <a:ea typeface="Helvetica" charset="0"/>
                  <a:cs typeface="Helvetica" charset="0"/>
                </a:rPr>
                <a:t>Earlier Trick</a:t>
              </a:r>
            </a:p>
          </p:txBody>
        </p:sp>
      </p:grpSp>
      <p:grpSp>
        <p:nvGrpSpPr>
          <p:cNvPr id="19" name="Group 18"/>
          <p:cNvGrpSpPr/>
          <p:nvPr/>
        </p:nvGrpSpPr>
        <p:grpSpPr>
          <a:xfrm>
            <a:off x="4889174" y="2298773"/>
            <a:ext cx="1470319" cy="766748"/>
            <a:chOff x="7451677" y="1139258"/>
            <a:chExt cx="1378424" cy="902426"/>
          </a:xfrm>
        </p:grpSpPr>
        <p:sp>
          <p:nvSpPr>
            <p:cNvPr id="20" name="Rectangle 19"/>
            <p:cNvSpPr/>
            <p:nvPr/>
          </p:nvSpPr>
          <p:spPr>
            <a:xfrm>
              <a:off x="7547212" y="1150737"/>
              <a:ext cx="1282889" cy="536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82"/>
            </a:p>
          </p:txBody>
        </p:sp>
        <p:sp>
          <p:nvSpPr>
            <p:cNvPr id="21" name="TextBox 20"/>
            <p:cNvSpPr txBox="1"/>
            <p:nvPr/>
          </p:nvSpPr>
          <p:spPr>
            <a:xfrm>
              <a:off x="7451677" y="1139258"/>
              <a:ext cx="1241946" cy="902426"/>
            </a:xfrm>
            <a:prstGeom prst="rect">
              <a:avLst/>
            </a:prstGeom>
            <a:solidFill>
              <a:schemeClr val="bg1"/>
            </a:solidFill>
          </p:spPr>
          <p:txBody>
            <a:bodyPr wrap="square" rtlCol="0">
              <a:spAutoFit/>
            </a:bodyPr>
            <a:lstStyle/>
            <a:p>
              <a:r>
                <a:rPr lang="en-US" sz="1461" dirty="0">
                  <a:latin typeface="Helvetica" charset="0"/>
                  <a:ea typeface="Helvetica" charset="0"/>
                  <a:cs typeface="Helvetica" charset="0"/>
                </a:rPr>
                <a:t>Standard</a:t>
              </a:r>
            </a:p>
            <a:p>
              <a:r>
                <a:rPr lang="en-US" sz="1461" dirty="0">
                  <a:latin typeface="Helvetica" charset="0"/>
                  <a:ea typeface="Helvetica" charset="0"/>
                  <a:cs typeface="Helvetica" charset="0"/>
                </a:rPr>
                <a:t>S=3</a:t>
              </a:r>
            </a:p>
            <a:p>
              <a:r>
                <a:rPr lang="en-US" sz="1461" dirty="0">
                  <a:latin typeface="Helvetica" charset="0"/>
                  <a:ea typeface="Helvetica" charset="0"/>
                  <a:cs typeface="Helvetica" charset="0"/>
                </a:rPr>
                <a:t>F</a:t>
              </a:r>
            </a:p>
          </p:txBody>
        </p:sp>
      </p:grpSp>
      <p:grpSp>
        <p:nvGrpSpPr>
          <p:cNvPr id="16" name="Group 15"/>
          <p:cNvGrpSpPr/>
          <p:nvPr/>
        </p:nvGrpSpPr>
        <p:grpSpPr>
          <a:xfrm>
            <a:off x="4889174" y="2181731"/>
            <a:ext cx="1470319" cy="991553"/>
            <a:chOff x="7451677" y="1139258"/>
            <a:chExt cx="1378424" cy="1167012"/>
          </a:xfrm>
        </p:grpSpPr>
        <p:sp>
          <p:nvSpPr>
            <p:cNvPr id="17" name="Rectangle 16"/>
            <p:cNvSpPr/>
            <p:nvPr/>
          </p:nvSpPr>
          <p:spPr>
            <a:xfrm>
              <a:off x="7547212" y="1150737"/>
              <a:ext cx="1282889" cy="536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82"/>
            </a:p>
          </p:txBody>
        </p:sp>
        <p:sp>
          <p:nvSpPr>
            <p:cNvPr id="18" name="TextBox 17"/>
            <p:cNvSpPr txBox="1"/>
            <p:nvPr/>
          </p:nvSpPr>
          <p:spPr>
            <a:xfrm>
              <a:off x="7451677" y="1139258"/>
              <a:ext cx="1241946" cy="1167012"/>
            </a:xfrm>
            <a:prstGeom prst="rect">
              <a:avLst/>
            </a:prstGeom>
            <a:solidFill>
              <a:schemeClr val="bg1"/>
            </a:solidFill>
          </p:spPr>
          <p:txBody>
            <a:bodyPr wrap="square" rtlCol="0">
              <a:spAutoFit/>
            </a:bodyPr>
            <a:lstStyle/>
            <a:p>
              <a:r>
                <a:rPr lang="en-US" sz="1461" dirty="0">
                  <a:latin typeface="Helvetica" charset="0"/>
                  <a:ea typeface="Helvetica" charset="0"/>
                  <a:cs typeface="Helvetica" charset="0"/>
                </a:rPr>
                <a:t>Standard</a:t>
              </a:r>
            </a:p>
            <a:p>
              <a:r>
                <a:rPr lang="en-US" sz="1461" dirty="0">
                  <a:latin typeface="Helvetica" charset="0"/>
                  <a:ea typeface="Helvetica" charset="0"/>
                  <a:cs typeface="Helvetica" charset="0"/>
                </a:rPr>
                <a:t>S=3</a:t>
              </a:r>
            </a:p>
            <a:p>
              <a:r>
                <a:rPr lang="en-US" sz="1461" dirty="0">
                  <a:latin typeface="Helvetica" charset="0"/>
                  <a:ea typeface="Helvetica" charset="0"/>
                  <a:cs typeface="Helvetica" charset="0"/>
                </a:rPr>
                <a:t>F</a:t>
              </a:r>
            </a:p>
            <a:p>
              <a:r>
                <a:rPr lang="en-US" sz="1461" dirty="0">
                  <a:latin typeface="Helvetica" charset="0"/>
                  <a:ea typeface="Helvetica" charset="0"/>
                  <a:cs typeface="Helvetica" charset="0"/>
                </a:rPr>
                <a:t>SF*</a:t>
              </a:r>
            </a:p>
          </p:txBody>
        </p:sp>
      </p:grpSp>
      <p:grpSp>
        <p:nvGrpSpPr>
          <p:cNvPr id="13" name="Group 12"/>
          <p:cNvGrpSpPr/>
          <p:nvPr/>
        </p:nvGrpSpPr>
        <p:grpSpPr>
          <a:xfrm>
            <a:off x="4889175" y="2064688"/>
            <a:ext cx="1465951" cy="1216359"/>
            <a:chOff x="7451677" y="1139258"/>
            <a:chExt cx="1374329" cy="1431598"/>
          </a:xfrm>
        </p:grpSpPr>
        <p:sp>
          <p:nvSpPr>
            <p:cNvPr id="14" name="Rectangle 13"/>
            <p:cNvSpPr/>
            <p:nvPr/>
          </p:nvSpPr>
          <p:spPr>
            <a:xfrm>
              <a:off x="7543117" y="1150738"/>
              <a:ext cx="1282889" cy="536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82"/>
            </a:p>
          </p:txBody>
        </p:sp>
        <p:sp>
          <p:nvSpPr>
            <p:cNvPr id="15" name="TextBox 14"/>
            <p:cNvSpPr txBox="1"/>
            <p:nvPr/>
          </p:nvSpPr>
          <p:spPr>
            <a:xfrm>
              <a:off x="7451677" y="1139258"/>
              <a:ext cx="1241946" cy="1431598"/>
            </a:xfrm>
            <a:prstGeom prst="rect">
              <a:avLst/>
            </a:prstGeom>
            <a:solidFill>
              <a:schemeClr val="bg1"/>
            </a:solidFill>
          </p:spPr>
          <p:txBody>
            <a:bodyPr wrap="square" rtlCol="0">
              <a:spAutoFit/>
            </a:bodyPr>
            <a:lstStyle/>
            <a:p>
              <a:r>
                <a:rPr lang="en-US" sz="1461" dirty="0">
                  <a:latin typeface="Helvetica" charset="0"/>
                  <a:ea typeface="Helvetica" charset="0"/>
                  <a:cs typeface="Helvetica" charset="0"/>
                </a:rPr>
                <a:t>Standard</a:t>
              </a:r>
            </a:p>
            <a:p>
              <a:r>
                <a:rPr lang="en-US" sz="1461" dirty="0">
                  <a:latin typeface="Helvetica" charset="0"/>
                  <a:ea typeface="Helvetica" charset="0"/>
                  <a:cs typeface="Helvetica" charset="0"/>
                </a:rPr>
                <a:t>S=3</a:t>
              </a:r>
            </a:p>
            <a:p>
              <a:r>
                <a:rPr lang="en-US" sz="1461" dirty="0">
                  <a:latin typeface="Helvetica" charset="0"/>
                  <a:ea typeface="Helvetica" charset="0"/>
                  <a:cs typeface="Helvetica" charset="0"/>
                </a:rPr>
                <a:t>F</a:t>
              </a:r>
            </a:p>
            <a:p>
              <a:r>
                <a:rPr lang="en-US" sz="1461" dirty="0">
                  <a:latin typeface="Helvetica" charset="0"/>
                  <a:ea typeface="Helvetica" charset="0"/>
                  <a:cs typeface="Helvetica" charset="0"/>
                </a:rPr>
                <a:t>SF*</a:t>
              </a:r>
            </a:p>
            <a:p>
              <a:r>
                <a:rPr lang="en-US" sz="1461" dirty="0">
                  <a:latin typeface="Helvetica" charset="0"/>
                  <a:ea typeface="Helvetica" charset="0"/>
                  <a:cs typeface="Helvetica" charset="0"/>
                </a:rPr>
                <a:t>VSF*</a:t>
              </a:r>
            </a:p>
          </p:txBody>
        </p:sp>
      </p:grpSp>
      <p:grpSp>
        <p:nvGrpSpPr>
          <p:cNvPr id="10" name="Group 9"/>
          <p:cNvGrpSpPr/>
          <p:nvPr/>
        </p:nvGrpSpPr>
        <p:grpSpPr>
          <a:xfrm>
            <a:off x="518319" y="1944257"/>
            <a:ext cx="5714316" cy="7315200"/>
            <a:chOff x="3372971" y="1825625"/>
            <a:chExt cx="5357171" cy="6858000"/>
          </a:xfrm>
        </p:grpSpPr>
        <p:pic>
          <p:nvPicPr>
            <p:cNvPr id="28" name="Picture 2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72971" y="1825625"/>
              <a:ext cx="4937760" cy="6858000"/>
            </a:xfrm>
            <a:prstGeom prst="rect">
              <a:avLst/>
            </a:prstGeom>
          </p:spPr>
        </p:pic>
        <p:sp>
          <p:nvSpPr>
            <p:cNvPr id="29" name="TextBox 28"/>
            <p:cNvSpPr txBox="1"/>
            <p:nvPr/>
          </p:nvSpPr>
          <p:spPr>
            <a:xfrm>
              <a:off x="7488196" y="1842294"/>
              <a:ext cx="1241946" cy="1351091"/>
            </a:xfrm>
            <a:prstGeom prst="rect">
              <a:avLst/>
            </a:prstGeom>
            <a:solidFill>
              <a:schemeClr val="bg1"/>
            </a:solidFill>
          </p:spPr>
          <p:txBody>
            <a:bodyPr wrap="square" rtlCol="0">
              <a:spAutoFit/>
            </a:bodyPr>
            <a:lstStyle/>
            <a:p>
              <a:r>
                <a:rPr lang="en-US" sz="1461" dirty="0">
                  <a:latin typeface="Helvetica" charset="0"/>
                  <a:ea typeface="Helvetica" charset="0"/>
                  <a:cs typeface="Helvetica" charset="0"/>
                </a:rPr>
                <a:t>Standard</a:t>
              </a:r>
            </a:p>
            <a:p>
              <a:r>
                <a:rPr lang="en-US" sz="1461" dirty="0">
                  <a:latin typeface="Helvetica" charset="0"/>
                  <a:ea typeface="Helvetica" charset="0"/>
                  <a:cs typeface="Helvetica" charset="0"/>
                </a:rPr>
                <a:t>S=3</a:t>
              </a:r>
            </a:p>
            <a:p>
              <a:r>
                <a:rPr lang="en-US" sz="1461" dirty="0">
                  <a:latin typeface="Helvetica" charset="0"/>
                  <a:ea typeface="Helvetica" charset="0"/>
                  <a:cs typeface="Helvetica" charset="0"/>
                </a:rPr>
                <a:t>F</a:t>
              </a:r>
            </a:p>
            <a:p>
              <a:r>
                <a:rPr lang="en-US" sz="1461" dirty="0">
                  <a:latin typeface="Helvetica" charset="0"/>
                  <a:ea typeface="Helvetica" charset="0"/>
                  <a:cs typeface="Helvetica" charset="0"/>
                </a:rPr>
                <a:t>SF*</a:t>
              </a:r>
            </a:p>
            <a:p>
              <a:r>
                <a:rPr lang="en-US" sz="1461" dirty="0">
                  <a:latin typeface="Helvetica" charset="0"/>
                  <a:ea typeface="Helvetica" charset="0"/>
                  <a:cs typeface="Helvetica" charset="0"/>
                </a:rPr>
                <a:t>VSF*</a:t>
              </a:r>
            </a:p>
            <a:p>
              <a:r>
                <a:rPr lang="en-US" sz="1461" dirty="0">
                  <a:latin typeface="Helvetica" charset="0"/>
                  <a:ea typeface="Helvetica" charset="0"/>
                  <a:cs typeface="Helvetica" charset="0"/>
                </a:rPr>
                <a:t>TW</a:t>
              </a:r>
            </a:p>
          </p:txBody>
        </p:sp>
      </p:grpSp>
      <p:grpSp>
        <p:nvGrpSpPr>
          <p:cNvPr id="12" name="Group 11"/>
          <p:cNvGrpSpPr/>
          <p:nvPr/>
        </p:nvGrpSpPr>
        <p:grpSpPr>
          <a:xfrm>
            <a:off x="6213916" y="3631133"/>
            <a:ext cx="4968082" cy="3214968"/>
            <a:chOff x="6213916" y="3403201"/>
            <a:chExt cx="4968082" cy="3214968"/>
          </a:xfrm>
        </p:grpSpPr>
        <p:pic>
          <p:nvPicPr>
            <p:cNvPr id="9" name="Picture 8"/>
            <p:cNvPicPr>
              <a:picLocks noChangeAspect="1"/>
            </p:cNvPicPr>
            <p:nvPr/>
          </p:nvPicPr>
          <p:blipFill>
            <a:blip r:embed="rId8"/>
            <a:stretch>
              <a:fillRect/>
            </a:stretch>
          </p:blipFill>
          <p:spPr>
            <a:xfrm>
              <a:off x="6213916" y="3791284"/>
              <a:ext cx="4968082" cy="2826885"/>
            </a:xfrm>
            <a:prstGeom prst="rect">
              <a:avLst/>
            </a:prstGeom>
          </p:spPr>
        </p:pic>
        <p:sp>
          <p:nvSpPr>
            <p:cNvPr id="11" name="Rectangle 10"/>
            <p:cNvSpPr/>
            <p:nvPr/>
          </p:nvSpPr>
          <p:spPr>
            <a:xfrm>
              <a:off x="7681119" y="3403201"/>
              <a:ext cx="2438400" cy="635399"/>
            </a:xfrm>
            <a:prstGeom prst="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06855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Backstory</a:t>
            </a:r>
            <a:endParaRPr lang="en-US" dirty="0"/>
          </a:p>
        </p:txBody>
      </p:sp>
      <p:sp>
        <p:nvSpPr>
          <p:cNvPr id="3" name="Content Placeholder 2"/>
          <p:cNvSpPr>
            <a:spLocks noGrp="1"/>
          </p:cNvSpPr>
          <p:nvPr>
            <p:ph idx="1"/>
          </p:nvPr>
        </p:nvSpPr>
        <p:spPr/>
        <p:txBody>
          <a:bodyPr/>
          <a:lstStyle/>
          <a:p>
            <a:r>
              <a:rPr lang="en-US" dirty="0" smtClean="0"/>
              <a:t>Why atoms or molecules?</a:t>
            </a:r>
          </a:p>
          <a:p>
            <a:endParaRPr lang="en-US" dirty="0"/>
          </a:p>
          <a:p>
            <a:endParaRPr lang="en-US" dirty="0" smtClean="0"/>
          </a:p>
          <a:p>
            <a:endParaRPr lang="en-US" dirty="0"/>
          </a:p>
          <a:p>
            <a:endParaRPr lang="en-US" dirty="0" smtClean="0"/>
          </a:p>
          <a:p>
            <a:r>
              <a:rPr lang="en-US" dirty="0" smtClean="0"/>
              <a:t>John Dalton, 1808, integer combinations:</a:t>
            </a:r>
            <a:endParaRPr lang="en-US" dirty="0"/>
          </a:p>
        </p:txBody>
      </p:sp>
      <p:pic>
        <p:nvPicPr>
          <p:cNvPr id="2052" name="Picture 4" desc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7519" y="2486607"/>
            <a:ext cx="2104508" cy="21045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e result for wate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56919" y="2580921"/>
            <a:ext cx="3779168" cy="20101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ge result for bubble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24119" y="1947336"/>
            <a:ext cx="2670543" cy="267054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204119" y="5410200"/>
            <a:ext cx="4131059" cy="1676402"/>
            <a:chOff x="1204119" y="5410200"/>
            <a:chExt cx="4131059" cy="1676402"/>
          </a:xfrm>
        </p:grpSpPr>
        <p:pic>
          <p:nvPicPr>
            <p:cNvPr id="2060" name="Picture 12" descr="https://3.imimg.com/data3/SE/QP/MY-17031934/stannous-oxide-500x500.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3718723" y="5535707"/>
              <a:ext cx="1616455" cy="15508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04119" y="5410200"/>
              <a:ext cx="2667000" cy="1246495"/>
            </a:xfrm>
            <a:prstGeom prst="rect">
              <a:avLst/>
            </a:prstGeom>
            <a:noFill/>
          </p:spPr>
          <p:txBody>
            <a:bodyPr wrap="square" rtlCol="0">
              <a:spAutoFit/>
            </a:bodyPr>
            <a:lstStyle/>
            <a:p>
              <a:r>
                <a:rPr lang="en-US" sz="2500" dirty="0"/>
                <a:t>Tin Oxide:</a:t>
              </a:r>
            </a:p>
            <a:p>
              <a:r>
                <a:rPr lang="en-US" sz="2500" dirty="0"/>
                <a:t> 100 gm Tin</a:t>
              </a:r>
            </a:p>
            <a:p>
              <a:r>
                <a:rPr lang="en-US" sz="2500" dirty="0"/>
                <a:t> 13.5 gm </a:t>
              </a:r>
              <a:r>
                <a:rPr lang="en-US" sz="2500" dirty="0" smtClean="0"/>
                <a:t>Oxygen</a:t>
              </a:r>
              <a:endParaRPr lang="en-US" sz="2500" dirty="0"/>
            </a:p>
          </p:txBody>
        </p:sp>
      </p:grpSp>
      <p:grpSp>
        <p:nvGrpSpPr>
          <p:cNvPr id="7" name="Group 6"/>
          <p:cNvGrpSpPr/>
          <p:nvPr/>
        </p:nvGrpSpPr>
        <p:grpSpPr>
          <a:xfrm>
            <a:off x="6026560" y="5268167"/>
            <a:ext cx="4626359" cy="2085975"/>
            <a:chOff x="6026560" y="5268167"/>
            <a:chExt cx="4626359" cy="2085975"/>
          </a:xfrm>
        </p:grpSpPr>
        <p:pic>
          <p:nvPicPr>
            <p:cNvPr id="2062" name="Picture 14" descr="mage result for Tin(IV) oxide"/>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7795419" y="5268167"/>
              <a:ext cx="2857500" cy="20859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026560" y="5410200"/>
              <a:ext cx="2240320" cy="1246495"/>
            </a:xfrm>
            <a:prstGeom prst="rect">
              <a:avLst/>
            </a:prstGeom>
            <a:noFill/>
          </p:spPr>
          <p:txBody>
            <a:bodyPr wrap="square" rtlCol="0">
              <a:spAutoFit/>
            </a:bodyPr>
            <a:lstStyle/>
            <a:p>
              <a:r>
                <a:rPr lang="en-US" sz="2500" dirty="0"/>
                <a:t>Tin Oxide:</a:t>
              </a:r>
            </a:p>
            <a:p>
              <a:r>
                <a:rPr lang="en-US" sz="2500" dirty="0"/>
                <a:t> 100 gm Tin</a:t>
              </a:r>
            </a:p>
            <a:p>
              <a:r>
                <a:rPr lang="en-US" sz="2500" dirty="0"/>
                <a:t> 27 gm </a:t>
              </a:r>
              <a:r>
                <a:rPr lang="en-US" sz="2500" dirty="0" smtClean="0"/>
                <a:t>Oxygen</a:t>
              </a:r>
              <a:endParaRPr lang="en-US" sz="2500" dirty="0"/>
            </a:p>
          </p:txBody>
        </p:sp>
      </p:grpSp>
      <p:pic>
        <p:nvPicPr>
          <p:cNvPr id="4" name="Picture 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336086" y="1416733"/>
            <a:ext cx="4085691" cy="4553299"/>
          </a:xfrm>
          <a:prstGeom prst="rect">
            <a:avLst/>
          </a:prstGeom>
        </p:spPr>
      </p:pic>
    </p:spTree>
    <p:extLst>
      <p:ext uri="{BB962C8B-B14F-4D97-AF65-F5344CB8AC3E}">
        <p14:creationId xmlns:p14="http://schemas.microsoft.com/office/powerpoint/2010/main" val="45928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Backstory</a:t>
            </a:r>
            <a:endParaRPr lang="en-US" dirty="0"/>
          </a:p>
        </p:txBody>
      </p:sp>
      <p:sp>
        <p:nvSpPr>
          <p:cNvPr id="3" name="Content Placeholder 2"/>
          <p:cNvSpPr>
            <a:spLocks noGrp="1"/>
          </p:cNvSpPr>
          <p:nvPr>
            <p:ph idx="1"/>
          </p:nvPr>
        </p:nvSpPr>
        <p:spPr/>
        <p:txBody>
          <a:bodyPr/>
          <a:lstStyle/>
          <a:p>
            <a:r>
              <a:rPr lang="en-US" dirty="0" smtClean="0"/>
              <a:t>Spectroscopy:</a:t>
            </a:r>
          </a:p>
          <a:p>
            <a:endParaRPr lang="en-US" dirty="0"/>
          </a:p>
          <a:p>
            <a:r>
              <a:rPr lang="en-US" dirty="0" smtClean="0"/>
              <a:t>Joseph von </a:t>
            </a:r>
            <a:r>
              <a:rPr lang="en-US" dirty="0" err="1" smtClean="0"/>
              <a:t>Fraunhofer</a:t>
            </a:r>
            <a:r>
              <a:rPr lang="en-US" dirty="0" smtClean="0"/>
              <a:t>, 1814, Sunlight:</a:t>
            </a:r>
            <a:endParaRPr lang="en-US" dirty="0"/>
          </a:p>
        </p:txBody>
      </p:sp>
      <p:pic>
        <p:nvPicPr>
          <p:cNvPr id="4098" name="Picture 2" descr="https://upload.wikimedia.org/wikipedia/commons/thumb/2/2f/Fraunhofer_lines.svg/1280px-Fraunhofer_lines.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8223" y="3810000"/>
            <a:ext cx="11184128" cy="3276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commons/6/63/Dispersion_prism.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77" b="89771" l="0" r="100000"/>
                    </a14:imgEffect>
                  </a14:imgLayer>
                </a14:imgProps>
              </a:ext>
              <a:ext uri="{28A0092B-C50C-407E-A947-70E740481C1C}">
                <a14:useLocalDpi xmlns:a14="http://schemas.microsoft.com/office/drawing/2010/main"/>
              </a:ext>
            </a:extLst>
          </a:blip>
          <a:srcRect/>
          <a:stretch>
            <a:fillRect/>
          </a:stretch>
        </p:blipFill>
        <p:spPr bwMode="auto">
          <a:xfrm>
            <a:off x="6641253" y="-218130"/>
            <a:ext cx="5092606" cy="363665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5090319" y="1600200"/>
            <a:ext cx="3458326" cy="990600"/>
          </a:xfrm>
          <a:prstGeom prst="line">
            <a:avLst/>
          </a:prstGeom>
          <a:ln w="254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9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Backstory</a:t>
            </a:r>
            <a:endParaRPr lang="en-US" dirty="0"/>
          </a:p>
        </p:txBody>
      </p:sp>
      <p:sp>
        <p:nvSpPr>
          <p:cNvPr id="3" name="Content Placeholder 2"/>
          <p:cNvSpPr>
            <a:spLocks noGrp="1"/>
          </p:cNvSpPr>
          <p:nvPr>
            <p:ph idx="1"/>
          </p:nvPr>
        </p:nvSpPr>
        <p:spPr/>
        <p:txBody>
          <a:bodyPr/>
          <a:lstStyle/>
          <a:p>
            <a:r>
              <a:rPr lang="en-US" dirty="0" smtClean="0"/>
              <a:t>Spectroscopy:</a:t>
            </a:r>
          </a:p>
          <a:p>
            <a:endParaRPr lang="en-US" sz="2000" dirty="0" smtClean="0"/>
          </a:p>
          <a:p>
            <a:r>
              <a:rPr lang="en-US" dirty="0" smtClean="0"/>
              <a:t>Johann </a:t>
            </a:r>
            <a:r>
              <a:rPr lang="en-US" dirty="0" err="1" smtClean="0"/>
              <a:t>Balmer</a:t>
            </a:r>
            <a:r>
              <a:rPr lang="en-US" dirty="0" smtClean="0"/>
              <a:t>, 1885, Emission of Hydrogen:</a:t>
            </a:r>
            <a:endParaRPr lang="en-US" dirty="0"/>
          </a:p>
        </p:txBody>
      </p:sp>
      <p:pic>
        <p:nvPicPr>
          <p:cNvPr id="4102" name="Picture 6" descr="https://upload.wikimedia.org/wikipedia/commons/6/63/Dispersion_prism.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77" b="89771" l="0" r="100000"/>
                    </a14:imgEffect>
                  </a14:imgLayer>
                </a14:imgProps>
              </a:ext>
              <a:ext uri="{28A0092B-C50C-407E-A947-70E740481C1C}">
                <a14:useLocalDpi xmlns:a14="http://schemas.microsoft.com/office/drawing/2010/main"/>
              </a:ext>
            </a:extLst>
          </a:blip>
          <a:srcRect/>
          <a:stretch>
            <a:fillRect/>
          </a:stretch>
        </p:blipFill>
        <p:spPr bwMode="auto">
          <a:xfrm>
            <a:off x="6641253" y="-218130"/>
            <a:ext cx="5092606" cy="363665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5090319" y="1600200"/>
            <a:ext cx="3458326" cy="990600"/>
          </a:xfrm>
          <a:prstGeom prst="line">
            <a:avLst/>
          </a:prstGeom>
          <a:ln w="254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24" name="Picture 4" descr="http://chemskills.com/sites/default/files/spectra_lab_intro.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412"/>
          <a:stretch/>
        </p:blipFill>
        <p:spPr bwMode="auto">
          <a:xfrm>
            <a:off x="-15081" y="4846297"/>
            <a:ext cx="11748940" cy="24689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728119" y="4322802"/>
            <a:ext cx="9627888" cy="553998"/>
            <a:chOff x="2728119" y="4153424"/>
            <a:chExt cx="9627888" cy="553998"/>
          </a:xfrm>
        </p:grpSpPr>
        <p:sp>
          <p:nvSpPr>
            <p:cNvPr id="4" name="TextBox 3"/>
            <p:cNvSpPr txBox="1"/>
            <p:nvPr/>
          </p:nvSpPr>
          <p:spPr>
            <a:xfrm>
              <a:off x="2728119" y="4153424"/>
              <a:ext cx="1371600" cy="553998"/>
            </a:xfrm>
            <a:prstGeom prst="rect">
              <a:avLst/>
            </a:prstGeom>
            <a:noFill/>
          </p:spPr>
          <p:txBody>
            <a:bodyPr wrap="square" rtlCol="0">
              <a:spAutoFit/>
            </a:bodyPr>
            <a:lstStyle/>
            <a:p>
              <a:r>
                <a:rPr lang="en-US" sz="3000" dirty="0" smtClean="0"/>
                <a:t>1.9</a:t>
              </a:r>
              <a:endParaRPr lang="en-US" sz="3000" dirty="0"/>
            </a:p>
          </p:txBody>
        </p:sp>
        <p:sp>
          <p:nvSpPr>
            <p:cNvPr id="10" name="TextBox 9"/>
            <p:cNvSpPr txBox="1"/>
            <p:nvPr/>
          </p:nvSpPr>
          <p:spPr>
            <a:xfrm>
              <a:off x="7177045" y="4153424"/>
              <a:ext cx="1371600" cy="553998"/>
            </a:xfrm>
            <a:prstGeom prst="rect">
              <a:avLst/>
            </a:prstGeom>
            <a:noFill/>
          </p:spPr>
          <p:txBody>
            <a:bodyPr wrap="square" rtlCol="0">
              <a:spAutoFit/>
            </a:bodyPr>
            <a:lstStyle/>
            <a:p>
              <a:r>
                <a:rPr lang="en-US" sz="3000" dirty="0" smtClean="0"/>
                <a:t>2.6</a:t>
              </a:r>
              <a:endParaRPr lang="en-US" sz="3000" dirty="0"/>
            </a:p>
          </p:txBody>
        </p:sp>
        <p:sp>
          <p:nvSpPr>
            <p:cNvPr id="11" name="TextBox 10"/>
            <p:cNvSpPr txBox="1"/>
            <p:nvPr/>
          </p:nvSpPr>
          <p:spPr>
            <a:xfrm>
              <a:off x="8548645" y="4153424"/>
              <a:ext cx="1371600" cy="553998"/>
            </a:xfrm>
            <a:prstGeom prst="rect">
              <a:avLst/>
            </a:prstGeom>
            <a:noFill/>
          </p:spPr>
          <p:txBody>
            <a:bodyPr wrap="square" rtlCol="0">
              <a:spAutoFit/>
            </a:bodyPr>
            <a:lstStyle/>
            <a:p>
              <a:r>
                <a:rPr lang="en-US" sz="3000" dirty="0" smtClean="0"/>
                <a:t>2.9</a:t>
              </a:r>
              <a:endParaRPr lang="en-US" sz="3000" dirty="0"/>
            </a:p>
          </p:txBody>
        </p:sp>
        <p:sp>
          <p:nvSpPr>
            <p:cNvPr id="12" name="TextBox 11"/>
            <p:cNvSpPr txBox="1"/>
            <p:nvPr/>
          </p:nvSpPr>
          <p:spPr>
            <a:xfrm>
              <a:off x="9158244" y="4153424"/>
              <a:ext cx="3197763" cy="553998"/>
            </a:xfrm>
            <a:prstGeom prst="rect">
              <a:avLst/>
            </a:prstGeom>
            <a:noFill/>
          </p:spPr>
          <p:txBody>
            <a:bodyPr wrap="square" rtlCol="0">
              <a:spAutoFit/>
            </a:bodyPr>
            <a:lstStyle/>
            <a:p>
              <a:r>
                <a:rPr lang="en-US" sz="3000" dirty="0" smtClean="0"/>
                <a:t>3.05              eV</a:t>
              </a:r>
              <a:endParaRPr lang="en-US" sz="3000" dirty="0"/>
            </a:p>
          </p:txBody>
        </p:sp>
      </p:grpSp>
      <p:sp>
        <p:nvSpPr>
          <p:cNvPr id="13" name="TextBox 12"/>
          <p:cNvSpPr txBox="1"/>
          <p:nvPr/>
        </p:nvSpPr>
        <p:spPr>
          <a:xfrm rot="2700000">
            <a:off x="2621768" y="3995199"/>
            <a:ext cx="1371600" cy="553998"/>
          </a:xfrm>
          <a:prstGeom prst="rect">
            <a:avLst/>
          </a:prstGeom>
          <a:noFill/>
        </p:spPr>
        <p:txBody>
          <a:bodyPr wrap="square" rtlCol="0">
            <a:spAutoFit/>
          </a:bodyPr>
          <a:lstStyle/>
          <a:p>
            <a:r>
              <a:rPr lang="en-US" sz="3000" dirty="0" smtClean="0"/>
              <a:t>5/9</a:t>
            </a:r>
            <a:endParaRPr lang="en-US" sz="3000" dirty="0"/>
          </a:p>
        </p:txBody>
      </p:sp>
      <p:sp>
        <p:nvSpPr>
          <p:cNvPr id="14" name="TextBox 13"/>
          <p:cNvSpPr txBox="1"/>
          <p:nvPr/>
        </p:nvSpPr>
        <p:spPr>
          <a:xfrm rot="2700000">
            <a:off x="6647452" y="3668813"/>
            <a:ext cx="1371600" cy="553998"/>
          </a:xfrm>
          <a:prstGeom prst="rect">
            <a:avLst/>
          </a:prstGeom>
          <a:noFill/>
        </p:spPr>
        <p:txBody>
          <a:bodyPr wrap="square" rtlCol="0">
            <a:spAutoFit/>
          </a:bodyPr>
          <a:lstStyle/>
          <a:p>
            <a:r>
              <a:rPr lang="en-US" sz="3000" dirty="0" smtClean="0"/>
              <a:t>12/16</a:t>
            </a:r>
            <a:endParaRPr lang="en-US" sz="3000" dirty="0"/>
          </a:p>
        </p:txBody>
      </p:sp>
      <p:sp>
        <p:nvSpPr>
          <p:cNvPr id="15" name="TextBox 14"/>
          <p:cNvSpPr txBox="1"/>
          <p:nvPr/>
        </p:nvSpPr>
        <p:spPr>
          <a:xfrm rot="2700000">
            <a:off x="8062559" y="3649029"/>
            <a:ext cx="1371600" cy="553998"/>
          </a:xfrm>
          <a:prstGeom prst="rect">
            <a:avLst/>
          </a:prstGeom>
          <a:noFill/>
        </p:spPr>
        <p:txBody>
          <a:bodyPr wrap="square" rtlCol="0">
            <a:spAutoFit/>
          </a:bodyPr>
          <a:lstStyle/>
          <a:p>
            <a:r>
              <a:rPr lang="en-US" sz="3000" dirty="0" smtClean="0"/>
              <a:t>21/25</a:t>
            </a:r>
            <a:endParaRPr lang="en-US" sz="3000" dirty="0"/>
          </a:p>
        </p:txBody>
      </p:sp>
      <p:sp>
        <p:nvSpPr>
          <p:cNvPr id="16" name="TextBox 15"/>
          <p:cNvSpPr txBox="1"/>
          <p:nvPr/>
        </p:nvSpPr>
        <p:spPr>
          <a:xfrm rot="2700000">
            <a:off x="8732978" y="3687708"/>
            <a:ext cx="1371600" cy="553998"/>
          </a:xfrm>
          <a:prstGeom prst="rect">
            <a:avLst/>
          </a:prstGeom>
          <a:noFill/>
        </p:spPr>
        <p:txBody>
          <a:bodyPr wrap="square" rtlCol="0">
            <a:spAutoFit/>
          </a:bodyPr>
          <a:lstStyle/>
          <a:p>
            <a:r>
              <a:rPr lang="en-US" sz="3000" dirty="0" smtClean="0"/>
              <a:t>32/36</a:t>
            </a:r>
            <a:endParaRPr lang="en-US" sz="3000" dirty="0"/>
          </a:p>
        </p:txBody>
      </p:sp>
      <p:grpSp>
        <p:nvGrpSpPr>
          <p:cNvPr id="20" name="Group 19"/>
          <p:cNvGrpSpPr/>
          <p:nvPr/>
        </p:nvGrpSpPr>
        <p:grpSpPr>
          <a:xfrm>
            <a:off x="10157126" y="4307551"/>
            <a:ext cx="1143000" cy="2281209"/>
            <a:chOff x="10157126" y="4307551"/>
            <a:chExt cx="1143000" cy="2281209"/>
          </a:xfrm>
        </p:grpSpPr>
        <p:sp>
          <p:nvSpPr>
            <p:cNvPr id="7" name="TextBox 6"/>
            <p:cNvSpPr txBox="1"/>
            <p:nvPr/>
          </p:nvSpPr>
          <p:spPr>
            <a:xfrm>
              <a:off x="10157126" y="4307551"/>
              <a:ext cx="1143000" cy="553998"/>
            </a:xfrm>
            <a:prstGeom prst="rect">
              <a:avLst/>
            </a:prstGeom>
            <a:noFill/>
          </p:spPr>
          <p:txBody>
            <a:bodyPr wrap="square" rtlCol="0">
              <a:spAutoFit/>
            </a:bodyPr>
            <a:lstStyle/>
            <a:p>
              <a:r>
                <a:rPr lang="en-US" sz="3000" dirty="0" smtClean="0"/>
                <a:t>3.42</a:t>
              </a:r>
              <a:endParaRPr lang="en-US" sz="3000" dirty="0"/>
            </a:p>
          </p:txBody>
        </p:sp>
        <p:cxnSp>
          <p:nvCxnSpPr>
            <p:cNvPr id="17" name="Straight Connector 16"/>
            <p:cNvCxnSpPr/>
            <p:nvPr/>
          </p:nvCxnSpPr>
          <p:spPr>
            <a:xfrm>
              <a:off x="10576719" y="5334000"/>
              <a:ext cx="0" cy="1254760"/>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1567319" y="4846297"/>
            <a:ext cx="228600" cy="25451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68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mage result for hydrogen orbital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39012" y="1947332"/>
            <a:ext cx="9165625" cy="53792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Backstory</a:t>
            </a:r>
            <a:endParaRPr lang="en-US" dirty="0"/>
          </a:p>
        </p:txBody>
      </p:sp>
      <p:sp>
        <p:nvSpPr>
          <p:cNvPr id="3" name="Content Placeholder 2"/>
          <p:cNvSpPr>
            <a:spLocks noGrp="1"/>
          </p:cNvSpPr>
          <p:nvPr>
            <p:ph idx="1"/>
          </p:nvPr>
        </p:nvSpPr>
        <p:spPr/>
        <p:txBody>
          <a:bodyPr/>
          <a:lstStyle/>
          <a:p>
            <a:r>
              <a:rPr lang="en-US" dirty="0" smtClean="0"/>
              <a:t>The Atom</a:t>
            </a:r>
            <a:endParaRPr lang="en-US" dirty="0"/>
          </a:p>
        </p:txBody>
      </p:sp>
      <p:pic>
        <p:nvPicPr>
          <p:cNvPr id="6152" name="Picture 8" descr="mage result for atom"/>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9664" r="8508"/>
          <a:stretch/>
        </p:blipFill>
        <p:spPr bwMode="auto">
          <a:xfrm>
            <a:off x="2126" y="2610696"/>
            <a:ext cx="3840480" cy="33147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38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804672" y="1947672"/>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A</a:t>
            </a:r>
            <a:r>
              <a:rPr lang="en-US" dirty="0"/>
              <a:t>MO Physics:  Repeatability, Precision.</a:t>
            </a:r>
          </a:p>
          <a:p>
            <a:pPr lvl="1"/>
            <a:r>
              <a:rPr lang="en-US" sz="2800" dirty="0"/>
              <a:t>Indistinguishability</a:t>
            </a:r>
          </a:p>
          <a:p>
            <a:pPr lvl="1"/>
            <a:r>
              <a:rPr lang="en-US" sz="2800" dirty="0"/>
              <a:t>Symmetry, enabling optical</a:t>
            </a:r>
          </a:p>
          <a:p>
            <a:endParaRPr lang="en-US" dirty="0"/>
          </a:p>
          <a:p>
            <a:r>
              <a:rPr lang="en-US" dirty="0"/>
              <a:t>A</a:t>
            </a:r>
            <a:r>
              <a:rPr lang="en-US" b="1" u="sng" dirty="0"/>
              <a:t>M</a:t>
            </a:r>
            <a:r>
              <a:rPr lang="en-US" dirty="0"/>
              <a:t>O Physics:  Trade low Entropy for</a:t>
            </a:r>
            <a:r>
              <a:rPr lang="mr-IN" dirty="0"/>
              <a:t>…</a:t>
            </a:r>
            <a:endParaRPr lang="en-US" dirty="0"/>
          </a:p>
          <a:p>
            <a:pPr lvl="1"/>
            <a:r>
              <a:rPr lang="en-US" sz="2800" dirty="0"/>
              <a:t>Long Range Interactions</a:t>
            </a:r>
          </a:p>
          <a:p>
            <a:pPr lvl="1"/>
            <a:r>
              <a:rPr lang="en-US" sz="2800" dirty="0"/>
              <a:t>New Quantum Phases</a:t>
            </a:r>
          </a:p>
          <a:p>
            <a:pPr lvl="1"/>
            <a:r>
              <a:rPr lang="en-US" sz="2800" dirty="0"/>
              <a:t>Decoupled Transitions</a:t>
            </a:r>
          </a:p>
          <a:p>
            <a:pPr lvl="1"/>
            <a:r>
              <a:rPr lang="en-US" sz="2800" dirty="0"/>
              <a:t>Relevance to Chemistry, </a:t>
            </a:r>
          </a:p>
        </p:txBody>
      </p:sp>
      <p:sp>
        <p:nvSpPr>
          <p:cNvPr id="2" name="Title 1"/>
          <p:cNvSpPr>
            <a:spLocks noGrp="1"/>
          </p:cNvSpPr>
          <p:nvPr>
            <p:ph type="title"/>
          </p:nvPr>
        </p:nvSpPr>
        <p:spPr/>
        <p:txBody>
          <a:bodyPr>
            <a:normAutofit/>
          </a:bodyPr>
          <a:lstStyle/>
          <a:p>
            <a:r>
              <a:rPr lang="en-US" dirty="0" smtClean="0"/>
              <a:t>Motivation: A</a:t>
            </a:r>
            <a:r>
              <a:rPr lang="en-US" sz="2800" dirty="0" smtClean="0"/>
              <a:t>tomic</a:t>
            </a:r>
            <a:r>
              <a:rPr lang="en-US" sz="2500" dirty="0" smtClean="0"/>
              <a:t>,</a:t>
            </a:r>
            <a:r>
              <a:rPr lang="en-US" dirty="0" smtClean="0"/>
              <a:t> M</a:t>
            </a:r>
            <a:r>
              <a:rPr lang="en-US" sz="2800" dirty="0" smtClean="0"/>
              <a:t>olecular, &amp;</a:t>
            </a:r>
            <a:r>
              <a:rPr lang="en-US" sz="2500" dirty="0" smtClean="0"/>
              <a:t> </a:t>
            </a:r>
            <a:r>
              <a:rPr lang="en-US" dirty="0" smtClean="0"/>
              <a:t>O</a:t>
            </a:r>
            <a:r>
              <a:rPr lang="en-US" sz="2800" dirty="0" smtClean="0"/>
              <a:t>ptical</a:t>
            </a:r>
            <a:r>
              <a:rPr lang="en-US" dirty="0" smtClean="0"/>
              <a:t> Physics</a:t>
            </a:r>
            <a:endParaRPr lang="en-US" dirty="0"/>
          </a:p>
        </p:txBody>
      </p:sp>
      <p:sp>
        <p:nvSpPr>
          <p:cNvPr id="3" name="Content Placeholder 2"/>
          <p:cNvSpPr>
            <a:spLocks noGrp="1"/>
          </p:cNvSpPr>
          <p:nvPr>
            <p:ph idx="1"/>
          </p:nvPr>
        </p:nvSpPr>
        <p:spPr>
          <a:xfrm>
            <a:off x="2130552" y="6096000"/>
            <a:ext cx="3551789" cy="603859"/>
          </a:xfrm>
        </p:spPr>
        <p:txBody>
          <a:bodyPr>
            <a:normAutofit fontScale="85000" lnSpcReduction="10000"/>
          </a:bodyPr>
          <a:lstStyle/>
          <a:p>
            <a:pPr marL="0" indent="0">
              <a:lnSpc>
                <a:spcPct val="100000"/>
              </a:lnSpc>
              <a:spcBef>
                <a:spcPts val="0"/>
              </a:spcBef>
              <a:buNone/>
              <a:defRPr/>
            </a:pPr>
            <a:r>
              <a:rPr lang="en-US" dirty="0"/>
              <a:t>Astrophysics, Biology.</a:t>
            </a:r>
          </a:p>
        </p:txBody>
      </p:sp>
      <p:pic>
        <p:nvPicPr>
          <p:cNvPr id="4" name="Picture 2" descr="tom"/>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08094" y="1490585"/>
            <a:ext cx="2170835" cy="2304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cms.iopscience.org/f2de6716-2762-11e8-b59b-a7e7e6e788bd/Atomic-and-molecular_1816px-x-450px_retina.jpg?guest=true"/>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017707" y="4092924"/>
            <a:ext cx="2591356" cy="20299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939029" y="6179403"/>
            <a:ext cx="2602523" cy="830997"/>
          </a:xfrm>
          <a:prstGeom prst="rect">
            <a:avLst/>
          </a:prstGeom>
          <a:noFill/>
        </p:spPr>
        <p:txBody>
          <a:bodyPr wrap="square" rtlCol="0">
            <a:spAutoFit/>
          </a:bodyPr>
          <a:lstStyle/>
          <a:p>
            <a:r>
              <a:rPr lang="en-US" sz="1200" dirty="0"/>
              <a:t>Image credit: Paul Kent, National Center For Computational Sciences, </a:t>
            </a:r>
            <a:r>
              <a:rPr lang="en-US" sz="1200" dirty="0" err="1"/>
              <a:t>Ornl</a:t>
            </a:r>
            <a:r>
              <a:rPr lang="en-US" sz="1200" dirty="0"/>
              <a:t>/Jorge </a:t>
            </a:r>
            <a:r>
              <a:rPr lang="en-US" sz="1200" dirty="0" err="1"/>
              <a:t>Sofo</a:t>
            </a:r>
            <a:r>
              <a:rPr lang="en-US" sz="1200" dirty="0"/>
              <a:t>, Penn State University/Science Photo Library</a:t>
            </a:r>
          </a:p>
        </p:txBody>
      </p:sp>
      <p:sp>
        <p:nvSpPr>
          <p:cNvPr id="8" name="Content Placeholder 2"/>
          <p:cNvSpPr txBox="1">
            <a:spLocks/>
          </p:cNvSpPr>
          <p:nvPr/>
        </p:nvSpPr>
        <p:spPr>
          <a:xfrm>
            <a:off x="2148840" y="3200400"/>
            <a:ext cx="3551789" cy="603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t>pumping, cooling.</a:t>
            </a:r>
          </a:p>
        </p:txBody>
      </p:sp>
    </p:spTree>
    <p:extLst>
      <p:ext uri="{BB962C8B-B14F-4D97-AF65-F5344CB8AC3E}">
        <p14:creationId xmlns:p14="http://schemas.microsoft.com/office/powerpoint/2010/main" val="42475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75" name="Content Placeholder 2"/>
          <p:cNvSpPr>
            <a:spLocks noGrp="1"/>
          </p:cNvSpPr>
          <p:nvPr>
            <p:ph idx="1"/>
          </p:nvPr>
        </p:nvSpPr>
        <p:spPr>
          <a:xfrm>
            <a:off x="804672" y="1947672"/>
            <a:ext cx="7886700" cy="4351338"/>
          </a:xfrm>
        </p:spPr>
        <p:txBody>
          <a:bodyPr/>
          <a:lstStyle/>
          <a:p>
            <a:r>
              <a:rPr lang="en-US" dirty="0" smtClean="0"/>
              <a:t>How much Entropy is acceptable</a:t>
            </a:r>
            <a:r>
              <a:rPr lang="mr-IN" dirty="0" smtClean="0"/>
              <a:t>…</a:t>
            </a:r>
            <a:endParaRPr lang="en-US" dirty="0"/>
          </a:p>
        </p:txBody>
      </p:sp>
      <p:grpSp>
        <p:nvGrpSpPr>
          <p:cNvPr id="47" name="Group 46"/>
          <p:cNvGrpSpPr/>
          <p:nvPr/>
        </p:nvGrpSpPr>
        <p:grpSpPr>
          <a:xfrm>
            <a:off x="5821839" y="2994681"/>
            <a:ext cx="3724853" cy="4009904"/>
            <a:chOff x="920299" y="6781800"/>
            <a:chExt cx="3724853" cy="4009904"/>
          </a:xfrm>
        </p:grpSpPr>
        <p:sp>
          <p:nvSpPr>
            <p:cNvPr id="48" name="Oval 47"/>
            <p:cNvSpPr/>
            <p:nvPr/>
          </p:nvSpPr>
          <p:spPr>
            <a:xfrm>
              <a:off x="1034088" y="6781800"/>
              <a:ext cx="2857500" cy="1495425"/>
            </a:xfrm>
            <a:prstGeom prst="ellipse">
              <a:avLst/>
            </a:prstGeom>
            <a:solidFill>
              <a:schemeClr val="accent2">
                <a:alpha val="71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dirty="0"/>
            </a:p>
          </p:txBody>
        </p:sp>
        <p:sp>
          <p:nvSpPr>
            <p:cNvPr id="49" name="Oval 48"/>
            <p:cNvSpPr/>
            <p:nvPr/>
          </p:nvSpPr>
          <p:spPr>
            <a:xfrm>
              <a:off x="1409700" y="7924800"/>
              <a:ext cx="2862072" cy="1499616"/>
            </a:xfrm>
            <a:prstGeom prst="ellipse">
              <a:avLst/>
            </a:prstGeom>
            <a:solidFill>
              <a:schemeClr val="accent5">
                <a:lumMod val="60000"/>
                <a:lumOff val="40000"/>
                <a:alpha val="71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sp>
          <p:nvSpPr>
            <p:cNvPr id="50" name="Oval 49"/>
            <p:cNvSpPr/>
            <p:nvPr/>
          </p:nvSpPr>
          <p:spPr>
            <a:xfrm>
              <a:off x="1783080" y="9015984"/>
              <a:ext cx="2862072" cy="1499616"/>
            </a:xfrm>
            <a:prstGeom prst="ellipse">
              <a:avLst/>
            </a:prstGeom>
            <a:solidFill>
              <a:schemeClr val="accent1">
                <a:alpha val="70000"/>
              </a:schemeClr>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grpSp>
          <p:nvGrpSpPr>
            <p:cNvPr id="51" name="Group 50"/>
            <p:cNvGrpSpPr/>
            <p:nvPr/>
          </p:nvGrpSpPr>
          <p:grpSpPr>
            <a:xfrm>
              <a:off x="920299" y="9233321"/>
              <a:ext cx="1338762" cy="1558383"/>
              <a:chOff x="920299" y="9233321"/>
              <a:chExt cx="1338762" cy="1558383"/>
            </a:xfrm>
          </p:grpSpPr>
          <p:cxnSp>
            <p:nvCxnSpPr>
              <p:cNvPr id="52" name="Straight Arrow Connector 51"/>
              <p:cNvCxnSpPr/>
              <p:nvPr/>
            </p:nvCxnSpPr>
            <p:spPr>
              <a:xfrm>
                <a:off x="1283877" y="10447252"/>
                <a:ext cx="975184"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1292517" y="9304252"/>
                <a:ext cx="0" cy="11430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264570" y="10422372"/>
                <a:ext cx="888385" cy="369332"/>
              </a:xfrm>
              <a:prstGeom prst="rect">
                <a:avLst/>
              </a:prstGeom>
              <a:noFill/>
            </p:spPr>
            <p:txBody>
              <a:bodyPr wrap="none" rtlCol="0">
                <a:spAutoFit/>
              </a:bodyPr>
              <a:lstStyle/>
              <a:p>
                <a:r>
                  <a:rPr lang="en-US" sz="1800" dirty="0">
                    <a:solidFill>
                      <a:srgbClr val="000000"/>
                    </a:solidFill>
                  </a:rPr>
                  <a:t>Density</a:t>
                </a:r>
              </a:p>
            </p:txBody>
          </p:sp>
          <p:sp>
            <p:nvSpPr>
              <p:cNvPr id="55" name="TextBox 54"/>
              <p:cNvSpPr txBox="1"/>
              <p:nvPr/>
            </p:nvSpPr>
            <p:spPr>
              <a:xfrm rot="16200000">
                <a:off x="410480" y="9743140"/>
                <a:ext cx="1388970" cy="369332"/>
              </a:xfrm>
              <a:prstGeom prst="rect">
                <a:avLst/>
              </a:prstGeom>
              <a:noFill/>
            </p:spPr>
            <p:txBody>
              <a:bodyPr wrap="none" rtlCol="0">
                <a:spAutoFit/>
              </a:bodyPr>
              <a:lstStyle/>
              <a:p>
                <a:r>
                  <a:rPr lang="en-US" sz="1800" dirty="0">
                    <a:solidFill>
                      <a:srgbClr val="000000"/>
                    </a:solidFill>
                  </a:rPr>
                  <a:t>Temperature</a:t>
                </a:r>
              </a:p>
            </p:txBody>
          </p:sp>
        </p:grpSp>
      </p:grpSp>
      <p:grpSp>
        <p:nvGrpSpPr>
          <p:cNvPr id="56" name="Group 55"/>
          <p:cNvGrpSpPr/>
          <p:nvPr/>
        </p:nvGrpSpPr>
        <p:grpSpPr>
          <a:xfrm>
            <a:off x="1707039" y="2994681"/>
            <a:ext cx="3724853" cy="4009904"/>
            <a:chOff x="920299" y="6781800"/>
            <a:chExt cx="3724853" cy="4009904"/>
          </a:xfrm>
        </p:grpSpPr>
        <p:sp>
          <p:nvSpPr>
            <p:cNvPr id="57" name="Oval 56"/>
            <p:cNvSpPr/>
            <p:nvPr/>
          </p:nvSpPr>
          <p:spPr>
            <a:xfrm>
              <a:off x="1034088" y="6781800"/>
              <a:ext cx="2857500" cy="1495425"/>
            </a:xfrm>
            <a:prstGeom prst="ellipse">
              <a:avLst/>
            </a:prstGeom>
            <a:solidFill>
              <a:schemeClr val="accent2">
                <a:alpha val="71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000" dirty="0"/>
            </a:p>
          </p:txBody>
        </p:sp>
        <p:sp>
          <p:nvSpPr>
            <p:cNvPr id="58" name="Oval 57"/>
            <p:cNvSpPr/>
            <p:nvPr/>
          </p:nvSpPr>
          <p:spPr>
            <a:xfrm>
              <a:off x="1409700" y="7924800"/>
              <a:ext cx="2862072" cy="1499616"/>
            </a:xfrm>
            <a:prstGeom prst="ellipse">
              <a:avLst/>
            </a:prstGeom>
            <a:solidFill>
              <a:schemeClr val="accent5">
                <a:lumMod val="60000"/>
                <a:lumOff val="40000"/>
                <a:alpha val="71000"/>
              </a:schemeClr>
            </a:solidFill>
            <a:ln>
              <a:solidFill>
                <a:schemeClr val="accent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sp>
          <p:nvSpPr>
            <p:cNvPr id="59" name="Oval 58"/>
            <p:cNvSpPr/>
            <p:nvPr/>
          </p:nvSpPr>
          <p:spPr>
            <a:xfrm>
              <a:off x="1783080" y="9015984"/>
              <a:ext cx="2862072" cy="1499616"/>
            </a:xfrm>
            <a:prstGeom prst="ellipse">
              <a:avLst/>
            </a:prstGeom>
            <a:solidFill>
              <a:schemeClr val="accent1">
                <a:alpha val="70000"/>
              </a:schemeClr>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a:p>
          </p:txBody>
        </p:sp>
        <p:grpSp>
          <p:nvGrpSpPr>
            <p:cNvPr id="60" name="Group 59"/>
            <p:cNvGrpSpPr/>
            <p:nvPr/>
          </p:nvGrpSpPr>
          <p:grpSpPr>
            <a:xfrm>
              <a:off x="920299" y="9233321"/>
              <a:ext cx="1338762" cy="1558383"/>
              <a:chOff x="920299" y="9233321"/>
              <a:chExt cx="1338762" cy="1558383"/>
            </a:xfrm>
          </p:grpSpPr>
          <p:cxnSp>
            <p:nvCxnSpPr>
              <p:cNvPr id="61" name="Straight Arrow Connector 60"/>
              <p:cNvCxnSpPr/>
              <p:nvPr/>
            </p:nvCxnSpPr>
            <p:spPr>
              <a:xfrm>
                <a:off x="1283877" y="10447252"/>
                <a:ext cx="975184" cy="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1292517" y="9304252"/>
                <a:ext cx="0" cy="1143000"/>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1264570" y="10422372"/>
                <a:ext cx="888385" cy="369332"/>
              </a:xfrm>
              <a:prstGeom prst="rect">
                <a:avLst/>
              </a:prstGeom>
              <a:noFill/>
            </p:spPr>
            <p:txBody>
              <a:bodyPr wrap="none" rtlCol="0">
                <a:spAutoFit/>
              </a:bodyPr>
              <a:lstStyle/>
              <a:p>
                <a:r>
                  <a:rPr lang="en-US" sz="1800" dirty="0">
                    <a:solidFill>
                      <a:srgbClr val="000000"/>
                    </a:solidFill>
                  </a:rPr>
                  <a:t>Density</a:t>
                </a:r>
              </a:p>
            </p:txBody>
          </p:sp>
          <p:sp>
            <p:nvSpPr>
              <p:cNvPr id="64" name="TextBox 63"/>
              <p:cNvSpPr txBox="1"/>
              <p:nvPr/>
            </p:nvSpPr>
            <p:spPr>
              <a:xfrm rot="16200000">
                <a:off x="410480" y="9743140"/>
                <a:ext cx="1388970" cy="369332"/>
              </a:xfrm>
              <a:prstGeom prst="rect">
                <a:avLst/>
              </a:prstGeom>
              <a:noFill/>
            </p:spPr>
            <p:txBody>
              <a:bodyPr wrap="none" rtlCol="0">
                <a:spAutoFit/>
              </a:bodyPr>
              <a:lstStyle/>
              <a:p>
                <a:r>
                  <a:rPr lang="en-US" sz="1800" dirty="0">
                    <a:solidFill>
                      <a:srgbClr val="000000"/>
                    </a:solidFill>
                  </a:rPr>
                  <a:t>Temperature</a:t>
                </a:r>
              </a:p>
            </p:txBody>
          </p:sp>
        </p:grpSp>
      </p:grpSp>
      <p:sp>
        <p:nvSpPr>
          <p:cNvPr id="65" name="TextBox 64"/>
          <p:cNvSpPr txBox="1"/>
          <p:nvPr/>
        </p:nvSpPr>
        <p:spPr>
          <a:xfrm>
            <a:off x="2431542" y="4475057"/>
            <a:ext cx="2391873" cy="707886"/>
          </a:xfrm>
          <a:prstGeom prst="rect">
            <a:avLst/>
          </a:prstGeom>
          <a:noFill/>
        </p:spPr>
        <p:txBody>
          <a:bodyPr wrap="none" rtlCol="0">
            <a:spAutoFit/>
          </a:bodyPr>
          <a:lstStyle/>
          <a:p>
            <a:pPr algn="ctr"/>
            <a:r>
              <a:rPr lang="en-US" sz="2000" dirty="0">
                <a:solidFill>
                  <a:srgbClr val="000000"/>
                </a:solidFill>
              </a:rPr>
              <a:t>Laser cooling</a:t>
            </a:r>
          </a:p>
          <a:p>
            <a:pPr algn="ctr"/>
            <a:r>
              <a:rPr lang="en-US" sz="2000" dirty="0" err="1">
                <a:solidFill>
                  <a:srgbClr val="000000"/>
                </a:solidFill>
              </a:rPr>
              <a:t>Opto</a:t>
            </a:r>
            <a:r>
              <a:rPr lang="en-US" sz="2000" dirty="0">
                <a:solidFill>
                  <a:srgbClr val="000000"/>
                </a:solidFill>
              </a:rPr>
              <a:t>-electric Cooling</a:t>
            </a:r>
          </a:p>
        </p:txBody>
      </p:sp>
      <p:sp>
        <p:nvSpPr>
          <p:cNvPr id="66" name="TextBox 65"/>
          <p:cNvSpPr txBox="1"/>
          <p:nvPr/>
        </p:nvSpPr>
        <p:spPr>
          <a:xfrm>
            <a:off x="2755568" y="5628154"/>
            <a:ext cx="2552700" cy="707886"/>
          </a:xfrm>
          <a:prstGeom prst="rect">
            <a:avLst/>
          </a:prstGeom>
          <a:noFill/>
        </p:spPr>
        <p:txBody>
          <a:bodyPr wrap="square" rtlCol="0">
            <a:spAutoFit/>
          </a:bodyPr>
          <a:lstStyle/>
          <a:p>
            <a:pPr algn="ctr"/>
            <a:r>
              <a:rPr lang="en-US" sz="2000" dirty="0">
                <a:solidFill>
                  <a:schemeClr val="bg1"/>
                </a:solidFill>
              </a:rPr>
              <a:t>Atomic Cooling and Photo-Association</a:t>
            </a:r>
          </a:p>
        </p:txBody>
      </p:sp>
      <p:sp>
        <p:nvSpPr>
          <p:cNvPr id="67" name="TextBox 66"/>
          <p:cNvSpPr txBox="1"/>
          <p:nvPr/>
        </p:nvSpPr>
        <p:spPr>
          <a:xfrm>
            <a:off x="6278163" y="3189758"/>
            <a:ext cx="2256396" cy="1015663"/>
          </a:xfrm>
          <a:prstGeom prst="rect">
            <a:avLst/>
          </a:prstGeom>
          <a:noFill/>
        </p:spPr>
        <p:txBody>
          <a:bodyPr wrap="square" rtlCol="0">
            <a:spAutoFit/>
          </a:bodyPr>
          <a:lstStyle/>
          <a:p>
            <a:pPr algn="ctr"/>
            <a:r>
              <a:rPr lang="en-US" sz="2000" dirty="0">
                <a:solidFill>
                  <a:schemeClr val="bg1"/>
                </a:solidFill>
              </a:rPr>
              <a:t>Most Species</a:t>
            </a:r>
          </a:p>
          <a:p>
            <a:pPr algn="ctr"/>
            <a:r>
              <a:rPr lang="en-US" sz="2000" dirty="0">
                <a:solidFill>
                  <a:schemeClr val="bg1"/>
                </a:solidFill>
              </a:rPr>
              <a:t>OH, NH</a:t>
            </a:r>
            <a:r>
              <a:rPr lang="en-US" sz="2000" baseline="-25000" dirty="0">
                <a:solidFill>
                  <a:schemeClr val="bg1"/>
                </a:solidFill>
              </a:rPr>
              <a:t>3</a:t>
            </a:r>
            <a:r>
              <a:rPr lang="en-US" sz="2000" dirty="0">
                <a:solidFill>
                  <a:schemeClr val="bg1"/>
                </a:solidFill>
              </a:rPr>
              <a:t>, CO, SO</a:t>
            </a:r>
            <a:r>
              <a:rPr lang="en-US" sz="2000" baseline="-25000" dirty="0">
                <a:solidFill>
                  <a:schemeClr val="bg1"/>
                </a:solidFill>
              </a:rPr>
              <a:t>2</a:t>
            </a:r>
            <a:r>
              <a:rPr lang="en-US" sz="2000" dirty="0">
                <a:solidFill>
                  <a:schemeClr val="bg1"/>
                </a:solidFill>
              </a:rPr>
              <a:t>, H</a:t>
            </a:r>
            <a:r>
              <a:rPr lang="en-US" sz="2000" baseline="-25000" dirty="0">
                <a:solidFill>
                  <a:schemeClr val="bg1"/>
                </a:solidFill>
              </a:rPr>
              <a:t>2</a:t>
            </a:r>
            <a:r>
              <a:rPr lang="en-US" sz="2000" dirty="0">
                <a:solidFill>
                  <a:schemeClr val="bg1"/>
                </a:solidFill>
              </a:rPr>
              <a:t>CO, </a:t>
            </a:r>
            <a:r>
              <a:rPr lang="en-US" sz="2000" dirty="0" err="1">
                <a:solidFill>
                  <a:schemeClr val="bg1"/>
                </a:solidFill>
              </a:rPr>
              <a:t>YbF</a:t>
            </a:r>
            <a:endParaRPr lang="en-US" sz="2000" dirty="0">
              <a:solidFill>
                <a:schemeClr val="bg1"/>
              </a:solidFill>
            </a:endParaRPr>
          </a:p>
        </p:txBody>
      </p:sp>
      <p:sp>
        <p:nvSpPr>
          <p:cNvPr id="68" name="TextBox 67"/>
          <p:cNvSpPr txBox="1"/>
          <p:nvPr/>
        </p:nvSpPr>
        <p:spPr>
          <a:xfrm>
            <a:off x="6919455" y="5628155"/>
            <a:ext cx="2552700" cy="707886"/>
          </a:xfrm>
          <a:prstGeom prst="rect">
            <a:avLst/>
          </a:prstGeom>
          <a:noFill/>
        </p:spPr>
        <p:txBody>
          <a:bodyPr wrap="square" rtlCol="0">
            <a:spAutoFit/>
          </a:bodyPr>
          <a:lstStyle/>
          <a:p>
            <a:pPr algn="ctr"/>
            <a:r>
              <a:rPr lang="en-US" sz="2000" dirty="0" err="1">
                <a:solidFill>
                  <a:schemeClr val="bg1"/>
                </a:solidFill>
              </a:rPr>
              <a:t>KRb</a:t>
            </a:r>
            <a:r>
              <a:rPr lang="en-US" sz="2000" dirty="0">
                <a:solidFill>
                  <a:schemeClr val="bg1"/>
                </a:solidFill>
              </a:rPr>
              <a:t>, </a:t>
            </a:r>
            <a:r>
              <a:rPr lang="en-US" sz="2000" dirty="0" err="1">
                <a:solidFill>
                  <a:schemeClr val="bg1"/>
                </a:solidFill>
              </a:rPr>
              <a:t>NaK</a:t>
            </a:r>
            <a:r>
              <a:rPr lang="en-US" sz="2000" dirty="0">
                <a:solidFill>
                  <a:schemeClr val="bg1"/>
                </a:solidFill>
              </a:rPr>
              <a:t> </a:t>
            </a:r>
          </a:p>
          <a:p>
            <a:pPr algn="ctr"/>
            <a:r>
              <a:rPr lang="en-US" sz="2000" dirty="0" err="1">
                <a:solidFill>
                  <a:schemeClr val="bg1"/>
                </a:solidFill>
              </a:rPr>
              <a:t>RbCs</a:t>
            </a:r>
            <a:r>
              <a:rPr lang="en-US" sz="2000" dirty="0">
                <a:solidFill>
                  <a:schemeClr val="bg1"/>
                </a:solidFill>
              </a:rPr>
              <a:t>, </a:t>
            </a:r>
            <a:r>
              <a:rPr lang="en-US" sz="2000" dirty="0" err="1">
                <a:solidFill>
                  <a:schemeClr val="bg1"/>
                </a:solidFill>
              </a:rPr>
              <a:t>LiRb</a:t>
            </a:r>
            <a:r>
              <a:rPr lang="en-US" sz="2000" dirty="0">
                <a:solidFill>
                  <a:schemeClr val="bg1"/>
                </a:solidFill>
              </a:rPr>
              <a:t>, </a:t>
            </a:r>
            <a:r>
              <a:rPr lang="en-US" sz="2000" dirty="0" err="1">
                <a:solidFill>
                  <a:schemeClr val="bg1"/>
                </a:solidFill>
              </a:rPr>
              <a:t>etc</a:t>
            </a:r>
            <a:endParaRPr lang="en-US" sz="2000" dirty="0">
              <a:solidFill>
                <a:schemeClr val="bg1"/>
              </a:solidFill>
            </a:endParaRPr>
          </a:p>
        </p:txBody>
      </p:sp>
      <p:sp>
        <p:nvSpPr>
          <p:cNvPr id="69" name="Text Placeholder 8"/>
          <p:cNvSpPr txBox="1">
            <a:spLocks/>
          </p:cNvSpPr>
          <p:nvPr/>
        </p:nvSpPr>
        <p:spPr>
          <a:xfrm>
            <a:off x="6300286" y="2569748"/>
            <a:ext cx="1835588" cy="491358"/>
          </a:xfrm>
          <a:prstGeom prst="rect">
            <a:avLst/>
          </a:prstGeom>
        </p:spPr>
        <p:txBody>
          <a:bodyPr/>
          <a:lstStyle>
            <a:lvl1pPr marL="1565956" indent="-1565956" algn="l" defTabSz="4175882" rtl="0" eaLnBrk="1" latinLnBrk="0" hangingPunct="1">
              <a:spcBef>
                <a:spcPct val="20000"/>
              </a:spcBef>
              <a:buFont typeface="Arial" pitchFamily="34" charset="0"/>
              <a:buChar char="•"/>
              <a:defRPr sz="11000" kern="1200">
                <a:solidFill>
                  <a:schemeClr val="tx1">
                    <a:lumMod val="50000"/>
                    <a:lumOff val="50000"/>
                  </a:schemeClr>
                </a:solidFill>
                <a:latin typeface="+mj-lt"/>
                <a:ea typeface="+mn-ea"/>
                <a:cs typeface="+mn-cs"/>
              </a:defRPr>
            </a:lvl1pPr>
            <a:lvl2pPr marL="3392904" indent="-1304963"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2pPr>
            <a:lvl3pPr marL="5219852"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3pPr>
            <a:lvl4pPr marL="7307793"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4pPr>
            <a:lvl5pPr marL="9395734"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5pPr>
            <a:lvl6pPr marL="11483675"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6pPr>
            <a:lvl7pPr marL="13571616"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7pPr>
            <a:lvl8pPr marL="15659557"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8pPr>
            <a:lvl9pPr marL="17747498"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9pPr>
          </a:lstStyle>
          <a:p>
            <a:pPr marL="0" indent="0" algn="ctr">
              <a:buNone/>
            </a:pPr>
            <a:r>
              <a:rPr lang="en-US" sz="2000" b="1" dirty="0">
                <a:solidFill>
                  <a:srgbClr val="000000"/>
                </a:solidFill>
              </a:rPr>
              <a:t>Species</a:t>
            </a:r>
          </a:p>
        </p:txBody>
      </p:sp>
      <p:sp>
        <p:nvSpPr>
          <p:cNvPr id="70" name="TextBox 69"/>
          <p:cNvSpPr txBox="1"/>
          <p:nvPr/>
        </p:nvSpPr>
        <p:spPr>
          <a:xfrm>
            <a:off x="1751500" y="3220234"/>
            <a:ext cx="2996161" cy="707886"/>
          </a:xfrm>
          <a:prstGeom prst="rect">
            <a:avLst/>
          </a:prstGeom>
          <a:noFill/>
        </p:spPr>
        <p:txBody>
          <a:bodyPr wrap="square" rtlCol="0">
            <a:spAutoFit/>
          </a:bodyPr>
          <a:lstStyle/>
          <a:p>
            <a:pPr algn="ctr"/>
            <a:r>
              <a:rPr lang="en-US" sz="2000" dirty="0">
                <a:solidFill>
                  <a:schemeClr val="bg1"/>
                </a:solidFill>
              </a:rPr>
              <a:t>Cryogenic Sources</a:t>
            </a:r>
          </a:p>
          <a:p>
            <a:pPr algn="ctr"/>
            <a:r>
              <a:rPr lang="en-US" sz="2000" dirty="0">
                <a:solidFill>
                  <a:schemeClr val="bg1"/>
                </a:solidFill>
              </a:rPr>
              <a:t>Stark Deceleration</a:t>
            </a:r>
          </a:p>
        </p:txBody>
      </p:sp>
      <p:sp>
        <p:nvSpPr>
          <p:cNvPr id="71" name="Text Placeholder 8"/>
          <p:cNvSpPr txBox="1">
            <a:spLocks/>
          </p:cNvSpPr>
          <p:nvPr/>
        </p:nvSpPr>
        <p:spPr>
          <a:xfrm>
            <a:off x="2345164" y="2569748"/>
            <a:ext cx="1835588" cy="491358"/>
          </a:xfrm>
          <a:prstGeom prst="rect">
            <a:avLst/>
          </a:prstGeom>
        </p:spPr>
        <p:txBody>
          <a:bodyPr/>
          <a:lstStyle>
            <a:lvl1pPr marL="1565956" indent="-1565956" algn="l" defTabSz="4175882" rtl="0" eaLnBrk="1" latinLnBrk="0" hangingPunct="1">
              <a:spcBef>
                <a:spcPct val="20000"/>
              </a:spcBef>
              <a:buFont typeface="Arial" pitchFamily="34" charset="0"/>
              <a:buChar char="•"/>
              <a:defRPr sz="11000" kern="1200">
                <a:solidFill>
                  <a:schemeClr val="tx1">
                    <a:lumMod val="50000"/>
                    <a:lumOff val="50000"/>
                  </a:schemeClr>
                </a:solidFill>
                <a:latin typeface="+mj-lt"/>
                <a:ea typeface="+mn-ea"/>
                <a:cs typeface="+mn-cs"/>
              </a:defRPr>
            </a:lvl1pPr>
            <a:lvl2pPr marL="3392904" indent="-1304963"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2pPr>
            <a:lvl3pPr marL="5219852"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3pPr>
            <a:lvl4pPr marL="7307793"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4pPr>
            <a:lvl5pPr marL="9395734"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5pPr>
            <a:lvl6pPr marL="11483675"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6pPr>
            <a:lvl7pPr marL="13571616"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7pPr>
            <a:lvl8pPr marL="15659557" indent="-1043970" algn="l" defTabSz="4175882" rtl="0" eaLnBrk="1" latinLnBrk="0" hangingPunct="1">
              <a:spcBef>
                <a:spcPct val="20000"/>
              </a:spcBef>
              <a:buFont typeface="Courier New" pitchFamily="49" charset="0"/>
              <a:buChar char="o"/>
              <a:defRPr sz="7300" kern="1200">
                <a:solidFill>
                  <a:schemeClr val="tx1">
                    <a:lumMod val="50000"/>
                    <a:lumOff val="50000"/>
                  </a:schemeClr>
                </a:solidFill>
                <a:latin typeface="+mj-lt"/>
                <a:ea typeface="+mn-ea"/>
                <a:cs typeface="+mn-cs"/>
              </a:defRPr>
            </a:lvl8pPr>
            <a:lvl9pPr marL="17747498" indent="-1043970" algn="l" defTabSz="4175882" rtl="0" eaLnBrk="1" latinLnBrk="0" hangingPunct="1">
              <a:spcBef>
                <a:spcPct val="20000"/>
              </a:spcBef>
              <a:buFont typeface="Arial" pitchFamily="34" charset="0"/>
              <a:buChar char="•"/>
              <a:defRPr sz="7300" kern="1200">
                <a:solidFill>
                  <a:schemeClr val="tx1">
                    <a:lumMod val="50000"/>
                    <a:lumOff val="50000"/>
                  </a:schemeClr>
                </a:solidFill>
                <a:latin typeface="+mj-lt"/>
                <a:ea typeface="+mn-ea"/>
                <a:cs typeface="+mn-cs"/>
              </a:defRPr>
            </a:lvl9pPr>
          </a:lstStyle>
          <a:p>
            <a:pPr marL="0" indent="0" algn="ctr">
              <a:buNone/>
            </a:pPr>
            <a:r>
              <a:rPr lang="en-US" sz="2000" b="1" dirty="0">
                <a:solidFill>
                  <a:srgbClr val="000000"/>
                </a:solidFill>
              </a:rPr>
              <a:t>Techniques</a:t>
            </a:r>
          </a:p>
        </p:txBody>
      </p:sp>
      <p:sp>
        <p:nvSpPr>
          <p:cNvPr id="72" name="TextBox 71"/>
          <p:cNvSpPr txBox="1"/>
          <p:nvPr/>
        </p:nvSpPr>
        <p:spPr>
          <a:xfrm>
            <a:off x="6876777" y="4475057"/>
            <a:ext cx="1844351" cy="707886"/>
          </a:xfrm>
          <a:prstGeom prst="rect">
            <a:avLst/>
          </a:prstGeom>
          <a:noFill/>
        </p:spPr>
        <p:txBody>
          <a:bodyPr wrap="none" rtlCol="0">
            <a:spAutoFit/>
          </a:bodyPr>
          <a:lstStyle/>
          <a:p>
            <a:pPr algn="ctr"/>
            <a:r>
              <a:rPr lang="en-US" sz="2000" dirty="0" err="1"/>
              <a:t>YbF</a:t>
            </a:r>
            <a:r>
              <a:rPr lang="en-US" sz="2000" dirty="0"/>
              <a:t>, </a:t>
            </a:r>
            <a:r>
              <a:rPr lang="en-US" sz="2000" dirty="0" err="1"/>
              <a:t>SrF</a:t>
            </a:r>
            <a:r>
              <a:rPr lang="en-US" sz="2000" dirty="0"/>
              <a:t>, </a:t>
            </a:r>
            <a:r>
              <a:rPr lang="en-US" sz="2000" dirty="0" err="1"/>
              <a:t>CaF</a:t>
            </a:r>
            <a:r>
              <a:rPr lang="en-US" sz="2000" dirty="0"/>
              <a:t>, YO</a:t>
            </a:r>
            <a:endParaRPr lang="en-US" sz="2000" b="1" dirty="0">
              <a:solidFill>
                <a:srgbClr val="000000"/>
              </a:solidFill>
            </a:endParaRPr>
          </a:p>
          <a:p>
            <a:pPr algn="ctr"/>
            <a:r>
              <a:rPr lang="en-US" sz="2000" dirty="0"/>
              <a:t>CH</a:t>
            </a:r>
            <a:r>
              <a:rPr lang="en-US" sz="2000" baseline="-25000" dirty="0"/>
              <a:t>3</a:t>
            </a:r>
            <a:r>
              <a:rPr lang="en-US" sz="2000" dirty="0"/>
              <a:t>F</a:t>
            </a:r>
          </a:p>
        </p:txBody>
      </p:sp>
    </p:spTree>
    <p:extLst>
      <p:ext uri="{BB962C8B-B14F-4D97-AF65-F5344CB8AC3E}">
        <p14:creationId xmlns:p14="http://schemas.microsoft.com/office/powerpoint/2010/main" val="1456845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08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12495</TotalTime>
  <Words>1546</Words>
  <Application>Microsoft Macintosh PowerPoint</Application>
  <PresentationFormat>Custom</PresentationFormat>
  <Paragraphs>452</Paragraphs>
  <Slides>38</Slides>
  <Notes>6</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6" baseType="lpstr">
      <vt:lpstr>Calibri</vt:lpstr>
      <vt:lpstr>Calibri Light</vt:lpstr>
      <vt:lpstr>Cambria</vt:lpstr>
      <vt:lpstr>Cambria Math</vt:lpstr>
      <vt:lpstr>Century</vt:lpstr>
      <vt:lpstr>Comic Sans MS</vt:lpstr>
      <vt:lpstr>DengXian</vt:lpstr>
      <vt:lpstr>Helvetica</vt:lpstr>
      <vt:lpstr>Mangal</vt:lpstr>
      <vt:lpstr>MS PGothic</vt:lpstr>
      <vt:lpstr>ＭＳ Ｐゴシック</vt:lpstr>
      <vt:lpstr>Symbol</vt:lpstr>
      <vt:lpstr>Tahoma</vt:lpstr>
      <vt:lpstr>等线</vt:lpstr>
      <vt:lpstr>等线 Light</vt:lpstr>
      <vt:lpstr>Arial</vt:lpstr>
      <vt:lpstr>Office Theme</vt:lpstr>
      <vt:lpstr>Equation</vt:lpstr>
      <vt:lpstr>Pushing the Limits for Directly Cooled Molecules</vt:lpstr>
      <vt:lpstr>Motivation: Atomic, Molecular, &amp; Optical Physics</vt:lpstr>
      <vt:lpstr>Motivation: Atomic, Molecular, &amp; Optical Physics</vt:lpstr>
      <vt:lpstr>Backstory</vt:lpstr>
      <vt:lpstr>Backstory</vt:lpstr>
      <vt:lpstr>Backstory</vt:lpstr>
      <vt:lpstr>Backstory</vt:lpstr>
      <vt:lpstr>Motivation: Atomic, Molecular, &amp; Optical Physics</vt:lpstr>
      <vt:lpstr>Motivation</vt:lpstr>
      <vt:lpstr>Motivation: Hydroxyl Radicals OH•</vt:lpstr>
      <vt:lpstr>Experimental Apparatus</vt:lpstr>
      <vt:lpstr>How to Push the Limits</vt:lpstr>
      <vt:lpstr>Evaporative Cooling</vt:lpstr>
      <vt:lpstr>Evaporative Cooling</vt:lpstr>
      <vt:lpstr>Evaporative Cooling</vt:lpstr>
      <vt:lpstr>Evaporative Cooling</vt:lpstr>
      <vt:lpstr>Spin-Flip Losses</vt:lpstr>
      <vt:lpstr>Solving Spin-Flip Losses</vt:lpstr>
      <vt:lpstr>Solving Spin-Flip Losses</vt:lpstr>
      <vt:lpstr>Solving Spin-Flip Losses</vt:lpstr>
      <vt:lpstr>Solving Spin-Flip Losses</vt:lpstr>
      <vt:lpstr>New Deceleration Strategy</vt:lpstr>
      <vt:lpstr>New Deceleration Strategy</vt:lpstr>
      <vt:lpstr>New Deceleration Strategy</vt:lpstr>
      <vt:lpstr>New Deceleration Strategy</vt:lpstr>
      <vt:lpstr>New Deceleration Strategy</vt:lpstr>
      <vt:lpstr>Pushing the Limits</vt:lpstr>
      <vt:lpstr>Acknowledgements</vt:lpstr>
      <vt:lpstr>PowerPoint Presentation</vt:lpstr>
      <vt:lpstr>Acknowledgements</vt:lpstr>
      <vt:lpstr>Additional Slides</vt:lpstr>
      <vt:lpstr>Laser Cooling for OH• ?</vt:lpstr>
      <vt:lpstr>Gains in Density or Number</vt:lpstr>
      <vt:lpstr>Absolute Density Calibration</vt:lpstr>
      <vt:lpstr>Evaporative Cooling</vt:lpstr>
      <vt:lpstr>Solving Spin-Flip Losses</vt:lpstr>
      <vt:lpstr>Evaporative Cooling</vt:lpstr>
      <vt:lpstr>Traveling Potential Wells</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Density Regimes for Cold Hydroxyl Radicals</dc:title>
  <dc:creator>Dave Reens, Work Laptop</dc:creator>
  <cp:lastModifiedBy>David Reens</cp:lastModifiedBy>
  <cp:revision>182</cp:revision>
  <dcterms:created xsi:type="dcterms:W3CDTF">2019-04-01T15:31:51Z</dcterms:created>
  <dcterms:modified xsi:type="dcterms:W3CDTF">2019-06-27T16:43:17Z</dcterms:modified>
</cp:coreProperties>
</file>